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78" r:id="rId2"/>
    <p:sldId id="326" r:id="rId3"/>
    <p:sldId id="368" r:id="rId4"/>
    <p:sldId id="369" r:id="rId5"/>
    <p:sldId id="370" r:id="rId6"/>
    <p:sldId id="372" r:id="rId7"/>
    <p:sldId id="335" r:id="rId8"/>
    <p:sldId id="360" r:id="rId9"/>
    <p:sldId id="398" r:id="rId10"/>
    <p:sldId id="331" r:id="rId11"/>
    <p:sldId id="351" r:id="rId12"/>
    <p:sldId id="363" r:id="rId13"/>
    <p:sldId id="364" r:id="rId14"/>
    <p:sldId id="400" r:id="rId15"/>
    <p:sldId id="338" r:id="rId16"/>
    <p:sldId id="311" r:id="rId17"/>
    <p:sldId id="312" r:id="rId18"/>
    <p:sldId id="317" r:id="rId19"/>
    <p:sldId id="325" r:id="rId20"/>
    <p:sldId id="396" r:id="rId21"/>
    <p:sldId id="397" r:id="rId22"/>
    <p:sldId id="381" r:id="rId23"/>
    <p:sldId id="391" r:id="rId24"/>
    <p:sldId id="382" r:id="rId25"/>
    <p:sldId id="383" r:id="rId26"/>
    <p:sldId id="390" r:id="rId27"/>
    <p:sldId id="399" r:id="rId28"/>
    <p:sldId id="385" r:id="rId29"/>
    <p:sldId id="365" r:id="rId30"/>
    <p:sldId id="340" r:id="rId31"/>
    <p:sldId id="356" r:id="rId32"/>
    <p:sldId id="343" r:id="rId33"/>
    <p:sldId id="341" r:id="rId34"/>
    <p:sldId id="392" r:id="rId35"/>
    <p:sldId id="394" r:id="rId36"/>
    <p:sldId id="375" r:id="rId37"/>
    <p:sldId id="374" r:id="rId38"/>
    <p:sldId id="387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69"/>
    <p:restoredTop sz="94565"/>
  </p:normalViewPr>
  <p:slideViewPr>
    <p:cSldViewPr snapToGrid="0" snapToObjects="1">
      <p:cViewPr varScale="1">
        <p:scale>
          <a:sx n="113" d="100"/>
          <a:sy n="113" d="100"/>
        </p:scale>
        <p:origin x="152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thadkousser/Dropbox/Historical%20Development%20of%20State%20Legislatures%20(1)/The%20Myths%20of%20State%20Legislative%20Professionalism/Legislative%20Days%20for%20the%20Myths%20of%20Professionalism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thadkousser/Dropbox/Dropbox%20Documents/CSG%20Western%20Legislative%20Academy/Kousser%20Legislative%20Institutions%20Then%20and%20Now/Initiative%20Data%20Updated%20from%20Moncrief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tkousser/Library/CloudStorage/Dropbox/Dropbox%20Documents/CSG%20Western%20Legislative%20Academy/BILLD/2024%20Midwest%20Fundraising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3199107071477327E-2"/>
          <c:y val="5.940597649359463E-2"/>
          <c:w val="0.60705364335746048"/>
          <c:h val="0.76237669833446442"/>
        </c:manualLayout>
      </c:layout>
      <c:lineChart>
        <c:grouping val="standard"/>
        <c:varyColors val="0"/>
        <c:ser>
          <c:idx val="0"/>
          <c:order val="0"/>
          <c:tx>
            <c:strRef>
              <c:f>'State by State'!$B$68</c:f>
              <c:strCache>
                <c:ptCount val="1"/>
                <c:pt idx="0">
                  <c:v>Illinois</c:v>
                </c:pt>
              </c:strCache>
            </c:strRef>
          </c:tx>
          <c:spPr>
            <a:ln w="25400">
              <a:solidFill>
                <a:srgbClr val="666699"/>
              </a:solidFill>
              <a:prstDash val="solid"/>
            </a:ln>
          </c:spPr>
          <c:marker>
            <c:symbol val="none"/>
          </c:marker>
          <c:cat>
            <c:numRef>
              <c:f>'State by State'!$A$69:$A$75</c:f>
              <c:numCache>
                <c:formatCode>General</c:formatCode>
                <c:ptCount val="7"/>
                <c:pt idx="0">
                  <c:v>1880</c:v>
                </c:pt>
                <c:pt idx="1">
                  <c:v>1900</c:v>
                </c:pt>
                <c:pt idx="2">
                  <c:v>1919</c:v>
                </c:pt>
                <c:pt idx="3">
                  <c:v>1939</c:v>
                </c:pt>
                <c:pt idx="4">
                  <c:v>1961</c:v>
                </c:pt>
                <c:pt idx="5">
                  <c:v>1981</c:v>
                </c:pt>
                <c:pt idx="6">
                  <c:v>1997</c:v>
                </c:pt>
              </c:numCache>
            </c:numRef>
          </c:cat>
          <c:val>
            <c:numRef>
              <c:f>'State by State'!$B$69:$B$75</c:f>
              <c:numCache>
                <c:formatCode>General</c:formatCode>
                <c:ptCount val="7"/>
                <c:pt idx="0">
                  <c:v>148</c:v>
                </c:pt>
                <c:pt idx="1">
                  <c:v>78</c:v>
                </c:pt>
                <c:pt idx="2">
                  <c:v>75</c:v>
                </c:pt>
                <c:pt idx="3">
                  <c:v>90</c:v>
                </c:pt>
                <c:pt idx="4">
                  <c:v>98</c:v>
                </c:pt>
                <c:pt idx="5">
                  <c:v>229</c:v>
                </c:pt>
                <c:pt idx="6">
                  <c:v>220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6CA-BA43-AA92-8A791D079322}"/>
            </c:ext>
          </c:extLst>
        </c:ser>
        <c:ser>
          <c:idx val="1"/>
          <c:order val="1"/>
          <c:tx>
            <c:strRef>
              <c:f>'State by State'!$C$68</c:f>
              <c:strCache>
                <c:ptCount val="1"/>
                <c:pt idx="0">
                  <c:v>Minnesota</c:v>
                </c:pt>
              </c:strCache>
            </c:strRef>
          </c:tx>
          <c:spPr>
            <a:ln w="25400">
              <a:solidFill>
                <a:srgbClr val="993366"/>
              </a:solidFill>
              <a:prstDash val="solid"/>
            </a:ln>
          </c:spPr>
          <c:marker>
            <c:symbol val="none"/>
          </c:marker>
          <c:cat>
            <c:numRef>
              <c:f>'State by State'!$A$69:$A$75</c:f>
              <c:numCache>
                <c:formatCode>General</c:formatCode>
                <c:ptCount val="7"/>
                <c:pt idx="0">
                  <c:v>1880</c:v>
                </c:pt>
                <c:pt idx="1">
                  <c:v>1900</c:v>
                </c:pt>
                <c:pt idx="2">
                  <c:v>1919</c:v>
                </c:pt>
                <c:pt idx="3">
                  <c:v>1939</c:v>
                </c:pt>
                <c:pt idx="4">
                  <c:v>1961</c:v>
                </c:pt>
                <c:pt idx="5">
                  <c:v>1981</c:v>
                </c:pt>
                <c:pt idx="6">
                  <c:v>1997</c:v>
                </c:pt>
              </c:numCache>
            </c:numRef>
          </c:cat>
          <c:val>
            <c:numRef>
              <c:f>'State by State'!$C$69:$C$75</c:f>
              <c:numCache>
                <c:formatCode>General</c:formatCode>
                <c:ptCount val="7"/>
                <c:pt idx="0">
                  <c:v>73</c:v>
                </c:pt>
                <c:pt idx="1">
                  <c:v>102</c:v>
                </c:pt>
                <c:pt idx="2">
                  <c:v>80</c:v>
                </c:pt>
                <c:pt idx="3">
                  <c:v>77</c:v>
                </c:pt>
                <c:pt idx="4">
                  <c:v>110</c:v>
                </c:pt>
                <c:pt idx="5">
                  <c:v>105</c:v>
                </c:pt>
                <c:pt idx="6">
                  <c:v>114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6CA-BA43-AA92-8A791D079322}"/>
            </c:ext>
          </c:extLst>
        </c:ser>
        <c:ser>
          <c:idx val="2"/>
          <c:order val="2"/>
          <c:tx>
            <c:strRef>
              <c:f>'State by State'!$D$68</c:f>
              <c:strCache>
                <c:ptCount val="1"/>
                <c:pt idx="0">
                  <c:v>Michigan</c:v>
                </c:pt>
              </c:strCache>
            </c:strRef>
          </c:tx>
          <c:spPr>
            <a:ln w="25400">
              <a:solidFill>
                <a:srgbClr val="99CC00"/>
              </a:solidFill>
              <a:prstDash val="solid"/>
            </a:ln>
          </c:spPr>
          <c:marker>
            <c:symbol val="none"/>
          </c:marker>
          <c:cat>
            <c:numRef>
              <c:f>'State by State'!$A$69:$A$75</c:f>
              <c:numCache>
                <c:formatCode>General</c:formatCode>
                <c:ptCount val="7"/>
                <c:pt idx="0">
                  <c:v>1880</c:v>
                </c:pt>
                <c:pt idx="1">
                  <c:v>1900</c:v>
                </c:pt>
                <c:pt idx="2">
                  <c:v>1919</c:v>
                </c:pt>
                <c:pt idx="3">
                  <c:v>1939</c:v>
                </c:pt>
                <c:pt idx="4">
                  <c:v>1961</c:v>
                </c:pt>
                <c:pt idx="5">
                  <c:v>1981</c:v>
                </c:pt>
                <c:pt idx="6">
                  <c:v>1997</c:v>
                </c:pt>
              </c:numCache>
            </c:numRef>
          </c:cat>
          <c:val>
            <c:numRef>
              <c:f>'State by State'!$D$69:$D$75</c:f>
              <c:numCache>
                <c:formatCode>General</c:formatCode>
                <c:ptCount val="7"/>
                <c:pt idx="0">
                  <c:v>128</c:v>
                </c:pt>
                <c:pt idx="1">
                  <c:v>105</c:v>
                </c:pt>
                <c:pt idx="2">
                  <c:v>100</c:v>
                </c:pt>
                <c:pt idx="3">
                  <c:v>118</c:v>
                </c:pt>
                <c:pt idx="4">
                  <c:v>183</c:v>
                </c:pt>
                <c:pt idx="5">
                  <c:v>245</c:v>
                </c:pt>
                <c:pt idx="6">
                  <c:v>182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6CA-BA43-AA92-8A791D079322}"/>
            </c:ext>
          </c:extLst>
        </c:ser>
        <c:ser>
          <c:idx val="3"/>
          <c:order val="3"/>
          <c:tx>
            <c:strRef>
              <c:f>'State by State'!$E$68</c:f>
              <c:strCache>
                <c:ptCount val="1"/>
                <c:pt idx="0">
                  <c:v>Nebraska</c:v>
                </c:pt>
              </c:strCache>
            </c:strRef>
          </c:tx>
          <c:spPr>
            <a:ln w="25400">
              <a:solidFill>
                <a:srgbClr val="666699"/>
              </a:solidFill>
              <a:prstDash val="solid"/>
            </a:ln>
          </c:spPr>
          <c:marker>
            <c:symbol val="none"/>
          </c:marker>
          <c:cat>
            <c:numRef>
              <c:f>'State by State'!$A$69:$A$75</c:f>
              <c:numCache>
                <c:formatCode>General</c:formatCode>
                <c:ptCount val="7"/>
                <c:pt idx="0">
                  <c:v>1880</c:v>
                </c:pt>
                <c:pt idx="1">
                  <c:v>1900</c:v>
                </c:pt>
                <c:pt idx="2">
                  <c:v>1919</c:v>
                </c:pt>
                <c:pt idx="3">
                  <c:v>1939</c:v>
                </c:pt>
                <c:pt idx="4">
                  <c:v>1961</c:v>
                </c:pt>
                <c:pt idx="5">
                  <c:v>1981</c:v>
                </c:pt>
                <c:pt idx="6">
                  <c:v>1997</c:v>
                </c:pt>
              </c:numCache>
            </c:numRef>
          </c:cat>
          <c:val>
            <c:numRef>
              <c:f>'State by State'!$E$69:$E$75</c:f>
              <c:numCache>
                <c:formatCode>General</c:formatCode>
                <c:ptCount val="7"/>
                <c:pt idx="0">
                  <c:v>53</c:v>
                </c:pt>
                <c:pt idx="1">
                  <c:v>64</c:v>
                </c:pt>
                <c:pt idx="2">
                  <c:v>100</c:v>
                </c:pt>
                <c:pt idx="3">
                  <c:v>99</c:v>
                </c:pt>
                <c:pt idx="4">
                  <c:v>126</c:v>
                </c:pt>
                <c:pt idx="5">
                  <c:v>164</c:v>
                </c:pt>
                <c:pt idx="6">
                  <c:v>157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6CA-BA43-AA92-8A791D0793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56848112"/>
        <c:axId val="1"/>
      </c:lineChart>
      <c:catAx>
        <c:axId val="185684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85684811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74307403954858287"/>
          <c:y val="0.30693069306930693"/>
          <c:w val="0.22670045022709695"/>
          <c:h val="0.35643603336711621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800" b="0" i="0" u="none" strike="noStrike" baseline="0">
          <a:solidFill>
            <a:srgbClr val="000000"/>
          </a:solidFill>
          <a:latin typeface="+mn-lt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Figure 2: House Turnover in TL and non-TL states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TL</c:v>
                </c:pt>
              </c:strCache>
            </c:strRef>
          </c:tx>
          <c:spPr>
            <a:ln>
              <a:solidFill>
                <a:srgbClr val="990000"/>
              </a:solidFill>
            </a:ln>
          </c:spPr>
          <c:marker>
            <c:symbol val="diamond"/>
            <c:size val="4"/>
            <c:spPr>
              <a:ln>
                <a:solidFill>
                  <a:srgbClr val="990000"/>
                </a:solidFill>
              </a:ln>
            </c:spPr>
          </c:marker>
          <c:cat>
            <c:numRef>
              <c:f>Sheet1!$B$1:$W$1</c:f>
              <c:numCache>
                <c:formatCode>General</c:formatCode>
                <c:ptCount val="22"/>
                <c:pt idx="0">
                  <c:v>1968</c:v>
                </c:pt>
                <c:pt idx="1">
                  <c:v>70</c:v>
                </c:pt>
                <c:pt idx="2">
                  <c:v>72</c:v>
                </c:pt>
                <c:pt idx="3">
                  <c:v>74</c:v>
                </c:pt>
                <c:pt idx="4">
                  <c:v>76</c:v>
                </c:pt>
                <c:pt idx="5">
                  <c:v>78</c:v>
                </c:pt>
                <c:pt idx="6">
                  <c:v>80</c:v>
                </c:pt>
                <c:pt idx="7">
                  <c:v>82</c:v>
                </c:pt>
                <c:pt idx="8">
                  <c:v>84</c:v>
                </c:pt>
                <c:pt idx="9">
                  <c:v>86</c:v>
                </c:pt>
                <c:pt idx="10">
                  <c:v>88</c:v>
                </c:pt>
                <c:pt idx="11">
                  <c:v>90</c:v>
                </c:pt>
                <c:pt idx="12">
                  <c:v>92</c:v>
                </c:pt>
                <c:pt idx="13">
                  <c:v>94</c:v>
                </c:pt>
                <c:pt idx="14">
                  <c:v>96</c:v>
                </c:pt>
                <c:pt idx="15">
                  <c:v>98</c:v>
                </c:pt>
                <c:pt idx="16">
                  <c:v>2000</c:v>
                </c:pt>
                <c:pt idx="17">
                  <c:v>2</c:v>
                </c:pt>
                <c:pt idx="18">
                  <c:v>4</c:v>
                </c:pt>
                <c:pt idx="19">
                  <c:v>6</c:v>
                </c:pt>
                <c:pt idx="20">
                  <c:v>8</c:v>
                </c:pt>
                <c:pt idx="21">
                  <c:v>10</c:v>
                </c:pt>
              </c:numCache>
            </c:numRef>
          </c:cat>
          <c:val>
            <c:numRef>
              <c:f>Sheet1!$B$2:$W$2</c:f>
              <c:numCache>
                <c:formatCode>General</c:formatCode>
                <c:ptCount val="22"/>
                <c:pt idx="0">
                  <c:v>25.9</c:v>
                </c:pt>
                <c:pt idx="1">
                  <c:v>28.7</c:v>
                </c:pt>
                <c:pt idx="2">
                  <c:v>38.4</c:v>
                </c:pt>
                <c:pt idx="3">
                  <c:v>34.4</c:v>
                </c:pt>
                <c:pt idx="4">
                  <c:v>27</c:v>
                </c:pt>
                <c:pt idx="5">
                  <c:v>29.5</c:v>
                </c:pt>
                <c:pt idx="6">
                  <c:v>24.9</c:v>
                </c:pt>
                <c:pt idx="7">
                  <c:v>33</c:v>
                </c:pt>
                <c:pt idx="8">
                  <c:v>22.6</c:v>
                </c:pt>
                <c:pt idx="9">
                  <c:v>23</c:v>
                </c:pt>
                <c:pt idx="10">
                  <c:v>21.4</c:v>
                </c:pt>
                <c:pt idx="11">
                  <c:v>24.6</c:v>
                </c:pt>
                <c:pt idx="12">
                  <c:v>34</c:v>
                </c:pt>
                <c:pt idx="13">
                  <c:v>32.200000000000003</c:v>
                </c:pt>
                <c:pt idx="14">
                  <c:v>26.6</c:v>
                </c:pt>
                <c:pt idx="15">
                  <c:v>32.299999999999997</c:v>
                </c:pt>
                <c:pt idx="16">
                  <c:v>36.1</c:v>
                </c:pt>
                <c:pt idx="17">
                  <c:v>38.700000000000003</c:v>
                </c:pt>
                <c:pt idx="18">
                  <c:v>31.8</c:v>
                </c:pt>
                <c:pt idx="19">
                  <c:v>32.4</c:v>
                </c:pt>
                <c:pt idx="20">
                  <c:v>37.1</c:v>
                </c:pt>
                <c:pt idx="21">
                  <c:v>42.1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05-194C-9561-3B50F60F766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NTL</c:v>
                </c:pt>
              </c:strCache>
            </c:strRef>
          </c:tx>
          <c:spPr>
            <a:ln cmpd="sng">
              <a:solidFill>
                <a:srgbClr val="3333CC"/>
              </a:solidFill>
              <a:prstDash val="solid"/>
            </a:ln>
          </c:spPr>
          <c:marker>
            <c:symbol val="square"/>
            <c:size val="4"/>
            <c:spPr>
              <a:ln>
                <a:solidFill>
                  <a:srgbClr val="3333CC"/>
                </a:solidFill>
              </a:ln>
            </c:spPr>
          </c:marker>
          <c:cat>
            <c:numRef>
              <c:f>Sheet1!$B$1:$W$1</c:f>
              <c:numCache>
                <c:formatCode>General</c:formatCode>
                <c:ptCount val="22"/>
                <c:pt idx="0">
                  <c:v>1968</c:v>
                </c:pt>
                <c:pt idx="1">
                  <c:v>70</c:v>
                </c:pt>
                <c:pt idx="2">
                  <c:v>72</c:v>
                </c:pt>
                <c:pt idx="3">
                  <c:v>74</c:v>
                </c:pt>
                <c:pt idx="4">
                  <c:v>76</c:v>
                </c:pt>
                <c:pt idx="5">
                  <c:v>78</c:v>
                </c:pt>
                <c:pt idx="6">
                  <c:v>80</c:v>
                </c:pt>
                <c:pt idx="7">
                  <c:v>82</c:v>
                </c:pt>
                <c:pt idx="8">
                  <c:v>84</c:v>
                </c:pt>
                <c:pt idx="9">
                  <c:v>86</c:v>
                </c:pt>
                <c:pt idx="10">
                  <c:v>88</c:v>
                </c:pt>
                <c:pt idx="11">
                  <c:v>90</c:v>
                </c:pt>
                <c:pt idx="12">
                  <c:v>92</c:v>
                </c:pt>
                <c:pt idx="13">
                  <c:v>94</c:v>
                </c:pt>
                <c:pt idx="14">
                  <c:v>96</c:v>
                </c:pt>
                <c:pt idx="15">
                  <c:v>98</c:v>
                </c:pt>
                <c:pt idx="16">
                  <c:v>2000</c:v>
                </c:pt>
                <c:pt idx="17">
                  <c:v>2</c:v>
                </c:pt>
                <c:pt idx="18">
                  <c:v>4</c:v>
                </c:pt>
                <c:pt idx="19">
                  <c:v>6</c:v>
                </c:pt>
                <c:pt idx="20">
                  <c:v>8</c:v>
                </c:pt>
                <c:pt idx="21">
                  <c:v>10</c:v>
                </c:pt>
              </c:numCache>
            </c:numRef>
          </c:cat>
          <c:val>
            <c:numRef>
              <c:f>Sheet1!$B$3:$W$3</c:f>
              <c:numCache>
                <c:formatCode>General</c:formatCode>
                <c:ptCount val="22"/>
                <c:pt idx="0">
                  <c:v>32.4</c:v>
                </c:pt>
                <c:pt idx="1">
                  <c:v>34.700000000000003</c:v>
                </c:pt>
                <c:pt idx="2">
                  <c:v>39.4</c:v>
                </c:pt>
                <c:pt idx="3">
                  <c:v>37.6</c:v>
                </c:pt>
                <c:pt idx="4">
                  <c:v>28.5</c:v>
                </c:pt>
                <c:pt idx="5">
                  <c:v>29</c:v>
                </c:pt>
                <c:pt idx="6">
                  <c:v>25.9</c:v>
                </c:pt>
                <c:pt idx="7">
                  <c:v>32.200000000000003</c:v>
                </c:pt>
                <c:pt idx="8">
                  <c:v>25.3</c:v>
                </c:pt>
                <c:pt idx="9">
                  <c:v>21</c:v>
                </c:pt>
                <c:pt idx="10">
                  <c:v>19.100000000000001</c:v>
                </c:pt>
                <c:pt idx="11">
                  <c:v>23</c:v>
                </c:pt>
                <c:pt idx="12">
                  <c:v>31.2</c:v>
                </c:pt>
                <c:pt idx="13">
                  <c:v>26.4</c:v>
                </c:pt>
                <c:pt idx="14">
                  <c:v>19.600000000000001</c:v>
                </c:pt>
                <c:pt idx="15">
                  <c:v>18.2</c:v>
                </c:pt>
                <c:pt idx="16">
                  <c:v>16.600000000000001</c:v>
                </c:pt>
                <c:pt idx="17">
                  <c:v>24.7</c:v>
                </c:pt>
                <c:pt idx="18">
                  <c:v>18.3</c:v>
                </c:pt>
                <c:pt idx="19">
                  <c:v>19.899999999999999</c:v>
                </c:pt>
                <c:pt idx="20">
                  <c:v>18.3</c:v>
                </c:pt>
                <c:pt idx="21">
                  <c:v>23.9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05-194C-9561-3B50F60F76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4015528"/>
        <c:axId val="2134114568"/>
      </c:lineChart>
      <c:catAx>
        <c:axId val="2134015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134114568"/>
        <c:crosses val="autoZero"/>
        <c:auto val="1"/>
        <c:lblAlgn val="ctr"/>
        <c:lblOffset val="100"/>
        <c:noMultiLvlLbl val="0"/>
      </c:catAx>
      <c:valAx>
        <c:axId val="213411456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2134015528"/>
        <c:crosses val="autoZero"/>
        <c:crossBetween val="between"/>
      </c:valAx>
      <c:spPr>
        <a:noFill/>
        <a:ln>
          <a:solidFill>
            <a:schemeClr val="bg1"/>
          </a:solidFill>
        </a:ln>
      </c:spPr>
    </c:plotArea>
    <c:legend>
      <c:legendPos val="r"/>
      <c:layout>
        <c:manualLayout>
          <c:xMode val="edge"/>
          <c:yMode val="edge"/>
          <c:x val="0.70406911636045499"/>
          <c:y val="0.71483595800524902"/>
          <c:w val="0.104757582721158"/>
          <c:h val="0.11902999304574099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Number of Initiatives (state</a:t>
            </a:r>
            <a:r>
              <a:rPr lang="en-US" baseline="0"/>
              <a:t> history)</a:t>
            </a:r>
            <a:endParaRPr lang="en-US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6"/>
            <c:invertIfNegative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A34B-0F41-8499-CAE6BB304A6D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Use!$A$28:$A$33</c:f>
              <c:strCache>
                <c:ptCount val="6"/>
                <c:pt idx="0">
                  <c:v>North Dakota</c:v>
                </c:pt>
                <c:pt idx="1">
                  <c:v>Ohio</c:v>
                </c:pt>
                <c:pt idx="2">
                  <c:v>Michigan</c:v>
                </c:pt>
                <c:pt idx="3">
                  <c:v>South Dakota</c:v>
                </c:pt>
                <c:pt idx="4">
                  <c:v>Nebraska</c:v>
                </c:pt>
                <c:pt idx="5">
                  <c:v>Illinois</c:v>
                </c:pt>
              </c:strCache>
            </c:strRef>
          </c:cat>
          <c:val>
            <c:numRef>
              <c:f>Use!$B$28:$B$33</c:f>
              <c:numCache>
                <c:formatCode>General</c:formatCode>
                <c:ptCount val="6"/>
                <c:pt idx="0">
                  <c:v>174</c:v>
                </c:pt>
                <c:pt idx="1">
                  <c:v>78</c:v>
                </c:pt>
                <c:pt idx="2">
                  <c:v>68</c:v>
                </c:pt>
                <c:pt idx="3">
                  <c:v>61</c:v>
                </c:pt>
                <c:pt idx="4">
                  <c:v>47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34B-0F41-8499-CAE6BB304A6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01610632"/>
        <c:axId val="501624024"/>
      </c:barChart>
      <c:catAx>
        <c:axId val="501610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01624024"/>
        <c:crosses val="autoZero"/>
        <c:auto val="1"/>
        <c:lblAlgn val="ctr"/>
        <c:lblOffset val="100"/>
        <c:noMultiLvlLbl val="0"/>
      </c:catAx>
      <c:valAx>
        <c:axId val="5016240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016106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latin typeface="Tw Cen MT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# of citizen-initiated measures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2010-2019</c:v>
                </c:pt>
                <c:pt idx="1">
                  <c:v>2000-2009</c:v>
                </c:pt>
                <c:pt idx="2">
                  <c:v>1990-1999</c:v>
                </c:pt>
                <c:pt idx="3">
                  <c:v>1980-1989</c:v>
                </c:pt>
                <c:pt idx="4">
                  <c:v>1970-1979</c:v>
                </c:pt>
                <c:pt idx="5">
                  <c:v>1960-1969</c:v>
                </c:pt>
                <c:pt idx="6">
                  <c:v>1950-1959</c:v>
                </c:pt>
                <c:pt idx="7">
                  <c:v>1940-1949</c:v>
                </c:pt>
                <c:pt idx="8">
                  <c:v>1930-1939</c:v>
                </c:pt>
                <c:pt idx="9">
                  <c:v>1920-1929</c:v>
                </c:pt>
                <c:pt idx="10">
                  <c:v>1910-1919</c:v>
                </c:pt>
                <c:pt idx="11">
                  <c:v>1900-1909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326</c:v>
                </c:pt>
                <c:pt idx="1">
                  <c:v>410</c:v>
                </c:pt>
                <c:pt idx="2">
                  <c:v>409</c:v>
                </c:pt>
                <c:pt idx="3">
                  <c:v>281</c:v>
                </c:pt>
                <c:pt idx="4">
                  <c:v>205</c:v>
                </c:pt>
                <c:pt idx="5">
                  <c:v>144</c:v>
                </c:pt>
                <c:pt idx="6">
                  <c:v>157</c:v>
                </c:pt>
                <c:pt idx="7">
                  <c:v>193</c:v>
                </c:pt>
                <c:pt idx="8">
                  <c:v>324</c:v>
                </c:pt>
                <c:pt idx="9">
                  <c:v>277</c:v>
                </c:pt>
                <c:pt idx="10">
                  <c:v>374</c:v>
                </c:pt>
                <c:pt idx="11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53-0C47-9520-49EFF77163A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250661760"/>
        <c:axId val="250630080"/>
      </c:barChart>
      <c:catAx>
        <c:axId val="250661760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0630080"/>
        <c:crosses val="autoZero"/>
        <c:auto val="1"/>
        <c:lblAlgn val="ctr"/>
        <c:lblOffset val="100"/>
        <c:noMultiLvlLbl val="0"/>
      </c:catAx>
      <c:valAx>
        <c:axId val="250630080"/>
        <c:scaling>
          <c:orientation val="minMax"/>
        </c:scaling>
        <c:delete val="1"/>
        <c:axPos val="r"/>
        <c:numFmt formatCode="General" sourceLinked="1"/>
        <c:majorTickMark val="none"/>
        <c:minorTickMark val="none"/>
        <c:tickLblPos val="nextTo"/>
        <c:crossAx val="250661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Funds raised per seat</a:t>
            </a:r>
          </a:p>
          <a:p>
            <a:pPr>
              <a:defRPr sz="2800"/>
            </a:pPr>
            <a:r>
              <a:rPr lang="en-US" sz="2000" dirty="0"/>
              <a:t>(2024 House elections</a:t>
            </a:r>
            <a:r>
              <a:rPr lang="en-US" sz="2000" baseline="0" dirty="0"/>
              <a:t>)</a:t>
            </a: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Updated!$E$16</c:f>
              <c:strCache>
                <c:ptCount val="1"/>
                <c:pt idx="0">
                  <c:v>Funds raised per seat</c:v>
                </c:pt>
              </c:strCache>
            </c:strRef>
          </c:tx>
          <c:spPr>
            <a:pattFill prst="narVert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Updated!$D$17:$D$27</c:f>
              <c:strCache>
                <c:ptCount val="11"/>
                <c:pt idx="0">
                  <c:v>North Dakota</c:v>
                </c:pt>
                <c:pt idx="1">
                  <c:v>South Dakota</c:v>
                </c:pt>
                <c:pt idx="2">
                  <c:v>Kansas </c:v>
                </c:pt>
                <c:pt idx="3">
                  <c:v>Minnesota</c:v>
                </c:pt>
                <c:pt idx="4">
                  <c:v>Iowa</c:v>
                </c:pt>
                <c:pt idx="5">
                  <c:v>Indiana</c:v>
                </c:pt>
                <c:pt idx="6">
                  <c:v>Nebraska</c:v>
                </c:pt>
                <c:pt idx="7">
                  <c:v>Ohio</c:v>
                </c:pt>
                <c:pt idx="8">
                  <c:v>Michigan </c:v>
                </c:pt>
                <c:pt idx="9">
                  <c:v>Wisconsin</c:v>
                </c:pt>
                <c:pt idx="10">
                  <c:v>Illinois</c:v>
                </c:pt>
              </c:strCache>
            </c:strRef>
          </c:cat>
          <c:val>
            <c:numRef>
              <c:f>Updated!$E$17:$E$27</c:f>
              <c:numCache>
                <c:formatCode>"$"#,##0</c:formatCode>
                <c:ptCount val="11"/>
                <c:pt idx="0">
                  <c:v>17516.479591836734</c:v>
                </c:pt>
                <c:pt idx="1">
                  <c:v>41123.788732394365</c:v>
                </c:pt>
                <c:pt idx="2">
                  <c:v>51724.703999999998</c:v>
                </c:pt>
                <c:pt idx="3">
                  <c:v>92088.283582089556</c:v>
                </c:pt>
                <c:pt idx="4">
                  <c:v>187357.08</c:v>
                </c:pt>
                <c:pt idx="5">
                  <c:v>187817.62</c:v>
                </c:pt>
                <c:pt idx="6">
                  <c:v>240927.53061224491</c:v>
                </c:pt>
                <c:pt idx="7">
                  <c:v>368935.77777777775</c:v>
                </c:pt>
                <c:pt idx="8">
                  <c:v>386886.03636363638</c:v>
                </c:pt>
                <c:pt idx="9">
                  <c:v>422745.33333333331</c:v>
                </c:pt>
                <c:pt idx="10">
                  <c:v>784783.19491525425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51-2F44-8ECC-9EABE4C3C70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27"/>
        <c:overlap val="-48"/>
        <c:axId val="1388592047"/>
        <c:axId val="1364148959"/>
      </c:barChart>
      <c:catAx>
        <c:axId val="13885920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4148959"/>
        <c:crosses val="autoZero"/>
        <c:auto val="1"/>
        <c:lblAlgn val="ctr"/>
        <c:lblOffset val="100"/>
        <c:noMultiLvlLbl val="0"/>
      </c:catAx>
      <c:valAx>
        <c:axId val="1364148959"/>
        <c:scaling>
          <c:orientation val="minMax"/>
        </c:scaling>
        <c:delete val="0"/>
        <c:axPos val="b"/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8592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F84671-096C-9B44-B052-7DCEF8CB2FCF}" type="doc">
      <dgm:prSet loTypeId="urn:microsoft.com/office/officeart/2005/8/layout/equation2" loCatId="relationship" qsTypeId="urn:microsoft.com/office/officeart/2005/8/quickstyle/simple4" qsCatId="simple" csTypeId="urn:microsoft.com/office/officeart/2005/8/colors/accent1_2" csCatId="accent1" phldr="1"/>
      <dgm:spPr/>
    </dgm:pt>
    <dgm:pt modelId="{3F202727-10B5-E749-948A-2C9A77C0DA06}">
      <dgm:prSet phldrT="[Text]"/>
      <dgm:spPr/>
      <dgm:t>
        <a:bodyPr/>
        <a:lstStyle/>
        <a:p>
          <a:r>
            <a:rPr lang="en-US" dirty="0"/>
            <a:t>Deep Societal Divisions</a:t>
          </a:r>
        </a:p>
      </dgm:t>
    </dgm:pt>
    <dgm:pt modelId="{D0032FBC-9273-DB49-9D02-71A129A9A658}" type="parTrans" cxnId="{62C07607-7A68-074B-8D09-16FD8629A007}">
      <dgm:prSet/>
      <dgm:spPr/>
      <dgm:t>
        <a:bodyPr/>
        <a:lstStyle/>
        <a:p>
          <a:endParaRPr lang="en-US"/>
        </a:p>
      </dgm:t>
    </dgm:pt>
    <dgm:pt modelId="{E7C6468C-3AE3-A043-ACC6-6FB3CB08016E}" type="sibTrans" cxnId="{62C07607-7A68-074B-8D09-16FD8629A007}">
      <dgm:prSet/>
      <dgm:spPr/>
      <dgm:t>
        <a:bodyPr/>
        <a:lstStyle/>
        <a:p>
          <a:endParaRPr lang="en-US"/>
        </a:p>
      </dgm:t>
    </dgm:pt>
    <dgm:pt modelId="{DAAD14CF-A4C8-D341-87B1-100F71C2C04A}">
      <dgm:prSet phldrT="[Text]"/>
      <dgm:spPr/>
      <dgm:t>
        <a:bodyPr/>
        <a:lstStyle/>
        <a:p>
          <a:r>
            <a:rPr lang="en-US" dirty="0"/>
            <a:t>Intense Fiscal Stress</a:t>
          </a:r>
        </a:p>
      </dgm:t>
    </dgm:pt>
    <dgm:pt modelId="{940BCE57-A6B6-4047-960A-501234AE232C}" type="parTrans" cxnId="{2FE99080-DFFE-AB4E-9A0A-BD1EFFED070C}">
      <dgm:prSet/>
      <dgm:spPr/>
      <dgm:t>
        <a:bodyPr/>
        <a:lstStyle/>
        <a:p>
          <a:endParaRPr lang="en-US"/>
        </a:p>
      </dgm:t>
    </dgm:pt>
    <dgm:pt modelId="{C515F2A0-FF86-CA42-A9B8-FC8A30785BC9}" type="sibTrans" cxnId="{2FE99080-DFFE-AB4E-9A0A-BD1EFFED070C}">
      <dgm:prSet/>
      <dgm:spPr/>
      <dgm:t>
        <a:bodyPr/>
        <a:lstStyle/>
        <a:p>
          <a:endParaRPr lang="en-US"/>
        </a:p>
      </dgm:t>
    </dgm:pt>
    <dgm:pt modelId="{5DB82783-CD9F-8A44-B1D1-456CAC4EC811}">
      <dgm:prSet phldrT="[Text]"/>
      <dgm:spPr/>
      <dgm:t>
        <a:bodyPr/>
        <a:lstStyle/>
        <a:p>
          <a:r>
            <a:rPr lang="en-US" dirty="0"/>
            <a:t>Agreements That Endure</a:t>
          </a:r>
        </a:p>
      </dgm:t>
    </dgm:pt>
    <dgm:pt modelId="{F7CFFA7B-1322-5B4F-A085-30569E4C471B}" type="parTrans" cxnId="{AF4A7080-93A2-6145-ABA0-AE6A8A6231BF}">
      <dgm:prSet/>
      <dgm:spPr/>
      <dgm:t>
        <a:bodyPr/>
        <a:lstStyle/>
        <a:p>
          <a:endParaRPr lang="en-US"/>
        </a:p>
      </dgm:t>
    </dgm:pt>
    <dgm:pt modelId="{B7DB3132-434F-0944-84C9-D2F83CAE6434}" type="sibTrans" cxnId="{AF4A7080-93A2-6145-ABA0-AE6A8A6231BF}">
      <dgm:prSet/>
      <dgm:spPr/>
      <dgm:t>
        <a:bodyPr/>
        <a:lstStyle/>
        <a:p>
          <a:endParaRPr lang="en-US"/>
        </a:p>
      </dgm:t>
    </dgm:pt>
    <dgm:pt modelId="{DF46F567-0FC8-3C47-B707-5C56635B00CE}" type="pres">
      <dgm:prSet presAssocID="{9FF84671-096C-9B44-B052-7DCEF8CB2FCF}" presName="Name0" presStyleCnt="0">
        <dgm:presLayoutVars>
          <dgm:dir/>
          <dgm:resizeHandles val="exact"/>
        </dgm:presLayoutVars>
      </dgm:prSet>
      <dgm:spPr/>
    </dgm:pt>
    <dgm:pt modelId="{8FEDAA31-B725-E642-87C0-2FE38BC0C4E9}" type="pres">
      <dgm:prSet presAssocID="{9FF84671-096C-9B44-B052-7DCEF8CB2FCF}" presName="vNodes" presStyleCnt="0"/>
      <dgm:spPr/>
    </dgm:pt>
    <dgm:pt modelId="{93A3A18F-8BB9-3542-BAF9-292A5B36A26D}" type="pres">
      <dgm:prSet presAssocID="{3F202727-10B5-E749-948A-2C9A77C0DA06}" presName="node" presStyleLbl="node1" presStyleIdx="0" presStyleCnt="3">
        <dgm:presLayoutVars>
          <dgm:bulletEnabled val="1"/>
        </dgm:presLayoutVars>
      </dgm:prSet>
      <dgm:spPr/>
    </dgm:pt>
    <dgm:pt modelId="{00F00A18-ADCF-F344-B6A3-D0CF5518E83F}" type="pres">
      <dgm:prSet presAssocID="{E7C6468C-3AE3-A043-ACC6-6FB3CB08016E}" presName="spacerT" presStyleCnt="0"/>
      <dgm:spPr/>
    </dgm:pt>
    <dgm:pt modelId="{1D3A168E-D6FC-D34B-A110-FCF9DD1FC6B9}" type="pres">
      <dgm:prSet presAssocID="{E7C6468C-3AE3-A043-ACC6-6FB3CB08016E}" presName="sibTrans" presStyleLbl="sibTrans2D1" presStyleIdx="0" presStyleCnt="2"/>
      <dgm:spPr/>
    </dgm:pt>
    <dgm:pt modelId="{52E99CD1-DA3B-BD4B-84B9-A978E4AC4F62}" type="pres">
      <dgm:prSet presAssocID="{E7C6468C-3AE3-A043-ACC6-6FB3CB08016E}" presName="spacerB" presStyleCnt="0"/>
      <dgm:spPr/>
    </dgm:pt>
    <dgm:pt modelId="{5884636B-D7E2-5940-95D0-40DAB6DF1748}" type="pres">
      <dgm:prSet presAssocID="{DAAD14CF-A4C8-D341-87B1-100F71C2C04A}" presName="node" presStyleLbl="node1" presStyleIdx="1" presStyleCnt="3">
        <dgm:presLayoutVars>
          <dgm:bulletEnabled val="1"/>
        </dgm:presLayoutVars>
      </dgm:prSet>
      <dgm:spPr/>
    </dgm:pt>
    <dgm:pt modelId="{DBECACBD-AB06-D341-BFB6-33850C66A5E7}" type="pres">
      <dgm:prSet presAssocID="{9FF84671-096C-9B44-B052-7DCEF8CB2FCF}" presName="sibTransLast" presStyleLbl="sibTrans2D1" presStyleIdx="1" presStyleCnt="2"/>
      <dgm:spPr/>
    </dgm:pt>
    <dgm:pt modelId="{7EAC66BE-FDE9-0748-B889-A869C870887D}" type="pres">
      <dgm:prSet presAssocID="{9FF84671-096C-9B44-B052-7DCEF8CB2FCF}" presName="connectorText" presStyleLbl="sibTrans2D1" presStyleIdx="1" presStyleCnt="2"/>
      <dgm:spPr/>
    </dgm:pt>
    <dgm:pt modelId="{44BC6945-589C-3F4B-85AD-1975199034AF}" type="pres">
      <dgm:prSet presAssocID="{9FF84671-096C-9B44-B052-7DCEF8CB2FCF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62C07607-7A68-074B-8D09-16FD8629A007}" srcId="{9FF84671-096C-9B44-B052-7DCEF8CB2FCF}" destId="{3F202727-10B5-E749-948A-2C9A77C0DA06}" srcOrd="0" destOrd="0" parTransId="{D0032FBC-9273-DB49-9D02-71A129A9A658}" sibTransId="{E7C6468C-3AE3-A043-ACC6-6FB3CB08016E}"/>
    <dgm:cxn modelId="{4DF4F70D-4D19-4144-8021-390C30908A37}" type="presOf" srcId="{9FF84671-096C-9B44-B052-7DCEF8CB2FCF}" destId="{DF46F567-0FC8-3C47-B707-5C56635B00CE}" srcOrd="0" destOrd="0" presId="urn:microsoft.com/office/officeart/2005/8/layout/equation2"/>
    <dgm:cxn modelId="{055AFF70-F4E5-014E-B779-B764BE5D62D5}" type="presOf" srcId="{3F202727-10B5-E749-948A-2C9A77C0DA06}" destId="{93A3A18F-8BB9-3542-BAF9-292A5B36A26D}" srcOrd="0" destOrd="0" presId="urn:microsoft.com/office/officeart/2005/8/layout/equation2"/>
    <dgm:cxn modelId="{64C93078-B291-5E4F-8F6E-A8289450451D}" type="presOf" srcId="{DAAD14CF-A4C8-D341-87B1-100F71C2C04A}" destId="{5884636B-D7E2-5940-95D0-40DAB6DF1748}" srcOrd="0" destOrd="0" presId="urn:microsoft.com/office/officeart/2005/8/layout/equation2"/>
    <dgm:cxn modelId="{AF4A7080-93A2-6145-ABA0-AE6A8A6231BF}" srcId="{9FF84671-096C-9B44-B052-7DCEF8CB2FCF}" destId="{5DB82783-CD9F-8A44-B1D1-456CAC4EC811}" srcOrd="2" destOrd="0" parTransId="{F7CFFA7B-1322-5B4F-A085-30569E4C471B}" sibTransId="{B7DB3132-434F-0944-84C9-D2F83CAE6434}"/>
    <dgm:cxn modelId="{2FE99080-DFFE-AB4E-9A0A-BD1EFFED070C}" srcId="{9FF84671-096C-9B44-B052-7DCEF8CB2FCF}" destId="{DAAD14CF-A4C8-D341-87B1-100F71C2C04A}" srcOrd="1" destOrd="0" parTransId="{940BCE57-A6B6-4047-960A-501234AE232C}" sibTransId="{C515F2A0-FF86-CA42-A9B8-FC8A30785BC9}"/>
    <dgm:cxn modelId="{927E6AB6-6C3A-474D-85E4-5CDBB35CA01B}" type="presOf" srcId="{C515F2A0-FF86-CA42-A9B8-FC8A30785BC9}" destId="{7EAC66BE-FDE9-0748-B889-A869C870887D}" srcOrd="1" destOrd="0" presId="urn:microsoft.com/office/officeart/2005/8/layout/equation2"/>
    <dgm:cxn modelId="{7FB0FDCF-E545-154A-84DC-114B177FAC2B}" type="presOf" srcId="{C515F2A0-FF86-CA42-A9B8-FC8A30785BC9}" destId="{DBECACBD-AB06-D341-BFB6-33850C66A5E7}" srcOrd="0" destOrd="0" presId="urn:microsoft.com/office/officeart/2005/8/layout/equation2"/>
    <dgm:cxn modelId="{8988D1D0-B732-6046-8A57-B31A87329A20}" type="presOf" srcId="{5DB82783-CD9F-8A44-B1D1-456CAC4EC811}" destId="{44BC6945-589C-3F4B-85AD-1975199034AF}" srcOrd="0" destOrd="0" presId="urn:microsoft.com/office/officeart/2005/8/layout/equation2"/>
    <dgm:cxn modelId="{98B450F1-FABC-AC4B-8880-3921D5F6344B}" type="presOf" srcId="{E7C6468C-3AE3-A043-ACC6-6FB3CB08016E}" destId="{1D3A168E-D6FC-D34B-A110-FCF9DD1FC6B9}" srcOrd="0" destOrd="0" presId="urn:microsoft.com/office/officeart/2005/8/layout/equation2"/>
    <dgm:cxn modelId="{9CD53D13-091C-A34D-8303-E22AC11A5B78}" type="presParOf" srcId="{DF46F567-0FC8-3C47-B707-5C56635B00CE}" destId="{8FEDAA31-B725-E642-87C0-2FE38BC0C4E9}" srcOrd="0" destOrd="0" presId="urn:microsoft.com/office/officeart/2005/8/layout/equation2"/>
    <dgm:cxn modelId="{F3A09E8C-4857-9C49-BEE1-5749E62FB495}" type="presParOf" srcId="{8FEDAA31-B725-E642-87C0-2FE38BC0C4E9}" destId="{93A3A18F-8BB9-3542-BAF9-292A5B36A26D}" srcOrd="0" destOrd="0" presId="urn:microsoft.com/office/officeart/2005/8/layout/equation2"/>
    <dgm:cxn modelId="{44A85F18-0E5D-7A4B-BE44-ADA0DC0B98FE}" type="presParOf" srcId="{8FEDAA31-B725-E642-87C0-2FE38BC0C4E9}" destId="{00F00A18-ADCF-F344-B6A3-D0CF5518E83F}" srcOrd="1" destOrd="0" presId="urn:microsoft.com/office/officeart/2005/8/layout/equation2"/>
    <dgm:cxn modelId="{BE46FBC1-A8C3-6F46-B669-A750584C48FB}" type="presParOf" srcId="{8FEDAA31-B725-E642-87C0-2FE38BC0C4E9}" destId="{1D3A168E-D6FC-D34B-A110-FCF9DD1FC6B9}" srcOrd="2" destOrd="0" presId="urn:microsoft.com/office/officeart/2005/8/layout/equation2"/>
    <dgm:cxn modelId="{6546E0EE-D3C1-534C-B882-1E044C9E6B9A}" type="presParOf" srcId="{8FEDAA31-B725-E642-87C0-2FE38BC0C4E9}" destId="{52E99CD1-DA3B-BD4B-84B9-A978E4AC4F62}" srcOrd="3" destOrd="0" presId="urn:microsoft.com/office/officeart/2005/8/layout/equation2"/>
    <dgm:cxn modelId="{B238DE8C-BCF6-FF49-BE06-8C0ED1590325}" type="presParOf" srcId="{8FEDAA31-B725-E642-87C0-2FE38BC0C4E9}" destId="{5884636B-D7E2-5940-95D0-40DAB6DF1748}" srcOrd="4" destOrd="0" presId="urn:microsoft.com/office/officeart/2005/8/layout/equation2"/>
    <dgm:cxn modelId="{018993ED-6BCB-084D-977A-2AF9D1F57182}" type="presParOf" srcId="{DF46F567-0FC8-3C47-B707-5C56635B00CE}" destId="{DBECACBD-AB06-D341-BFB6-33850C66A5E7}" srcOrd="1" destOrd="0" presId="urn:microsoft.com/office/officeart/2005/8/layout/equation2"/>
    <dgm:cxn modelId="{50622686-1E20-7B42-AA46-E285E0550EFA}" type="presParOf" srcId="{DBECACBD-AB06-D341-BFB6-33850C66A5E7}" destId="{7EAC66BE-FDE9-0748-B889-A869C870887D}" srcOrd="0" destOrd="0" presId="urn:microsoft.com/office/officeart/2005/8/layout/equation2"/>
    <dgm:cxn modelId="{57D6A5CF-FC83-5541-A2E3-25033F417AD5}" type="presParOf" srcId="{DF46F567-0FC8-3C47-B707-5C56635B00CE}" destId="{44BC6945-589C-3F4B-85AD-1975199034AF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A3A18F-8BB9-3542-BAF9-292A5B36A26D}">
      <dsp:nvSpPr>
        <dsp:cNvPr id="0" name=""/>
        <dsp:cNvSpPr/>
      </dsp:nvSpPr>
      <dsp:spPr>
        <a:xfrm>
          <a:off x="1127860" y="1539"/>
          <a:ext cx="1638244" cy="1638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Deep Societal Divisions</a:t>
          </a:r>
        </a:p>
      </dsp:txBody>
      <dsp:txXfrm>
        <a:off x="1367775" y="241454"/>
        <a:ext cx="1158414" cy="1158414"/>
      </dsp:txXfrm>
    </dsp:sp>
    <dsp:sp modelId="{1D3A168E-D6FC-D34B-A110-FCF9DD1FC6B9}">
      <dsp:nvSpPr>
        <dsp:cNvPr id="0" name=""/>
        <dsp:cNvSpPr/>
      </dsp:nvSpPr>
      <dsp:spPr>
        <a:xfrm>
          <a:off x="1471891" y="1772809"/>
          <a:ext cx="950181" cy="95018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1597837" y="2136158"/>
        <a:ext cx="698289" cy="223483"/>
      </dsp:txXfrm>
    </dsp:sp>
    <dsp:sp modelId="{5884636B-D7E2-5940-95D0-40DAB6DF1748}">
      <dsp:nvSpPr>
        <dsp:cNvPr id="0" name=""/>
        <dsp:cNvSpPr/>
      </dsp:nvSpPr>
      <dsp:spPr>
        <a:xfrm>
          <a:off x="1127860" y="2856016"/>
          <a:ext cx="1638244" cy="16382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Intense Fiscal Stress</a:t>
          </a:r>
        </a:p>
      </dsp:txBody>
      <dsp:txXfrm>
        <a:off x="1367775" y="3095931"/>
        <a:ext cx="1158414" cy="1158414"/>
      </dsp:txXfrm>
    </dsp:sp>
    <dsp:sp modelId="{DBECACBD-AB06-D341-BFB6-33850C66A5E7}">
      <dsp:nvSpPr>
        <dsp:cNvPr id="0" name=""/>
        <dsp:cNvSpPr/>
      </dsp:nvSpPr>
      <dsp:spPr>
        <a:xfrm>
          <a:off x="3011841" y="1943186"/>
          <a:ext cx="520961" cy="6094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3011841" y="2065071"/>
        <a:ext cx="364673" cy="365656"/>
      </dsp:txXfrm>
    </dsp:sp>
    <dsp:sp modelId="{44BC6945-589C-3F4B-85AD-1975199034AF}">
      <dsp:nvSpPr>
        <dsp:cNvPr id="0" name=""/>
        <dsp:cNvSpPr/>
      </dsp:nvSpPr>
      <dsp:spPr>
        <a:xfrm>
          <a:off x="3749051" y="609655"/>
          <a:ext cx="3276488" cy="32764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Agreements That Endure</a:t>
          </a:r>
        </a:p>
      </dsp:txBody>
      <dsp:txXfrm>
        <a:off x="4228882" y="1089486"/>
        <a:ext cx="2316826" cy="2316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91D3B-1FD9-0340-9B60-573FD59E22BA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F56F3-30E8-1E45-BBA3-207A3B8EC2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693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-84" charset="-128"/>
              <a:cs typeface="ＭＳ Ｐゴシック" pitchFamily="-84" charset="-128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AF5167B-31BD-394E-889E-1654F88BDCA5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-84" charset="-128"/>
              <a:cs typeface="ＭＳ Ｐゴシック" pitchFamily="-8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A1887C2-DE98-8144-86F0-23F59264CACC}" type="slidenum">
              <a:rPr lang="en-US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BB3A5D6-A2A3-E840-8AEB-ABF5B82D3DCD}" type="datetimeFigureOut">
              <a:rPr lang="en-US" smtClean="0"/>
              <a:pPr/>
              <a:t>6/15/26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B6816E2-63A7-C54F-8761-381997EFBF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oleObject" Target="Macintosh%20HD:Users:tkousser:Dropbox:Dropbox%20Documents:Miscellany:Public%20Talks%202012:Term%20Limits%20past%20present%20and%20future.docx!OLE_LINK1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439" y="2136633"/>
            <a:ext cx="8162761" cy="2498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/>
              <a:t>Legislatures Under Stress:</a:t>
            </a:r>
            <a:br>
              <a:rPr lang="en-US" sz="5600" b="1" dirty="0"/>
            </a:br>
            <a:r>
              <a:rPr lang="en-US" sz="1300" dirty="0"/>
              <a:t> </a:t>
            </a:r>
            <a:br>
              <a:rPr lang="en-US" sz="5333" dirty="0"/>
            </a:br>
            <a:r>
              <a:rPr lang="en-US" sz="5333" dirty="0"/>
              <a:t>Promoting and Protecting the Institution</a:t>
            </a:r>
            <a:br>
              <a:rPr lang="en-US" sz="5333" dirty="0"/>
            </a:br>
            <a:br>
              <a:rPr lang="en-US" sz="5333" dirty="0"/>
            </a:br>
            <a:r>
              <a:rPr lang="en-US" sz="2667" dirty="0"/>
              <a:t>Thad Kousser, UC San Diego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en-US" dirty="0"/>
              <a:t>Bowhay Institute for Legislative Leadership Development, July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083" y="228600"/>
            <a:ext cx="8693834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Legislative Professionalization  Movement</a:t>
            </a:r>
          </a:p>
        </p:txBody>
      </p:sp>
      <p:graphicFrame>
        <p:nvGraphicFramePr>
          <p:cNvPr id="71682" name="Object 5"/>
          <p:cNvGraphicFramePr>
            <a:graphicFrameLocks noChangeAspect="1"/>
          </p:cNvGraphicFramePr>
          <p:nvPr/>
        </p:nvGraphicFramePr>
        <p:xfrm>
          <a:off x="843055" y="1524000"/>
          <a:ext cx="7419733" cy="530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7315200" imgH="5232400" progId="">
                  <p:embed/>
                </p:oleObj>
              </mc:Choice>
              <mc:Fallback>
                <p:oleObj r:id="rId2" imgW="7315200" imgH="523240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3055" y="1524000"/>
                        <a:ext cx="7419733" cy="5306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2422" y="123568"/>
            <a:ext cx="8686800" cy="109563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Some Legislatures Changed More than Others </a:t>
            </a:r>
            <a:br>
              <a:rPr lang="en-US" dirty="0"/>
            </a:br>
            <a:r>
              <a:rPr lang="en-US" sz="4000" dirty="0"/>
              <a:t>(session days in a biennium)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BB958F8-FDD5-4748-8097-40951BE9CF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1536485"/>
              </p:ext>
            </p:extLst>
          </p:nvPr>
        </p:nvGraphicFramePr>
        <p:xfrm>
          <a:off x="857552" y="1692876"/>
          <a:ext cx="7908496" cy="5041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800" dirty="0">
                <a:ea typeface="ＭＳ Ｐゴシック" pitchFamily="-84" charset="-128"/>
                <a:cs typeface="ＭＳ Ｐゴシック" pitchFamily="-84" charset="-128"/>
              </a:rPr>
              <a:t>Evaluating the Modernization Movement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dirty="0">
                <a:ea typeface="ＭＳ Ｐゴシック" pitchFamily="-84" charset="-128"/>
                <a:cs typeface="ＭＳ Ｐゴシック" pitchFamily="-84" charset="-128"/>
              </a:rPr>
              <a:t>The Goals of Professionalism</a:t>
            </a:r>
          </a:p>
          <a:p>
            <a:pPr eaLnBrk="1" hangingPunct="1">
              <a:buFont typeface="Wingdings" pitchFamily="-84" charset="2"/>
              <a:buNone/>
            </a:pPr>
            <a:endParaRPr lang="en-US" sz="1600" dirty="0">
              <a:ea typeface="ＭＳ Ｐゴシック" pitchFamily="-84" charset="-128"/>
              <a:cs typeface="ＭＳ Ｐゴシック" pitchFamily="-84" charset="-128"/>
            </a:endParaRPr>
          </a:p>
          <a:p>
            <a:pPr lvl="1" eaLnBrk="1" hangingPunct="1"/>
            <a:r>
              <a:rPr lang="en-US" sz="2800" dirty="0"/>
              <a:t>To make legislatures </a:t>
            </a:r>
            <a:r>
              <a:rPr lang="en-US" sz="2800" i="1" dirty="0"/>
              <a:t>transformative</a:t>
            </a:r>
            <a:r>
              <a:rPr lang="en-US" sz="2800" dirty="0"/>
              <a:t>. In contrast to a parliament that rubber stamps cabinet requests, it could change proposals and design bills of its own</a:t>
            </a:r>
          </a:p>
          <a:p>
            <a:pPr lvl="1" eaLnBrk="1" hangingPunct="1">
              <a:buNone/>
            </a:pPr>
            <a:endParaRPr lang="en-US" sz="1200" dirty="0"/>
          </a:p>
          <a:p>
            <a:pPr lvl="1" eaLnBrk="1" hangingPunct="1"/>
            <a:r>
              <a:rPr lang="en-US" sz="2800" dirty="0"/>
              <a:t>Expert staff designed to make lobbyists less powerful</a:t>
            </a:r>
          </a:p>
          <a:p>
            <a:pPr lvl="1" eaLnBrk="1" hangingPunct="1">
              <a:buNone/>
            </a:pPr>
            <a:endParaRPr lang="en-US" sz="1200" dirty="0"/>
          </a:p>
          <a:p>
            <a:pPr lvl="1" eaLnBrk="1" hangingPunct="1"/>
            <a:r>
              <a:rPr lang="en-US" sz="2800" dirty="0"/>
              <a:t>Full-time members would not be tied to the whims or special interest of a day job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sz="3800" dirty="0">
                <a:ea typeface="ＭＳ Ｐゴシック" pitchFamily="-84" charset="-128"/>
                <a:cs typeface="ＭＳ Ｐゴシック" pitchFamily="-84" charset="-128"/>
              </a:rPr>
              <a:t>Evaluating the Modernization Movement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4582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ea typeface="ＭＳ Ｐゴシック" pitchFamily="-84" charset="-128"/>
                <a:cs typeface="ＭＳ Ｐゴシック" pitchFamily="-84" charset="-128"/>
              </a:rPr>
              <a:t>Critique of Professionalism</a:t>
            </a:r>
          </a:p>
          <a:p>
            <a:pPr eaLnBrk="1" hangingPunct="1">
              <a:lnSpc>
                <a:spcPct val="90000"/>
              </a:lnSpc>
              <a:buFont typeface="Wingdings" pitchFamily="-84" charset="2"/>
              <a:buNone/>
            </a:pPr>
            <a:endParaRPr lang="en-US" sz="1600" dirty="0">
              <a:ea typeface="ＭＳ Ｐゴシック" pitchFamily="-84" charset="-128"/>
              <a:cs typeface="ＭＳ Ｐゴシック" pitchFamily="-8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800" dirty="0"/>
              <a:t>Power of incumbency grows with increased resources, could make government less responsive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1200" i="1" dirty="0"/>
          </a:p>
          <a:p>
            <a:pPr lvl="1" eaLnBrk="1" hangingPunct="1">
              <a:lnSpc>
                <a:spcPct val="90000"/>
              </a:lnSpc>
            </a:pPr>
            <a:r>
              <a:rPr lang="en-US" sz="2800" dirty="0"/>
              <a:t>Special interests still wield power through campaign contributions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1200" dirty="0"/>
          </a:p>
          <a:p>
            <a:pPr lvl="1" eaLnBrk="1" hangingPunct="1">
              <a:lnSpc>
                <a:spcPct val="90000"/>
              </a:lnSpc>
            </a:pPr>
            <a:r>
              <a:rPr lang="en-US" sz="2800" dirty="0"/>
              <a:t>“Career politicians” drawn from ranks of staff and local office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Voter Revolt of the 1990s: Term Limits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5FD2FF5-9AE3-DBB8-3CA9-7E1161756BFA}"/>
              </a:ext>
            </a:extLst>
          </p:cNvPr>
          <p:cNvGraphicFramePr>
            <a:graphicFrameLocks noGrp="1"/>
          </p:cNvGraphicFramePr>
          <p:nvPr/>
        </p:nvGraphicFramePr>
        <p:xfrm>
          <a:off x="511097" y="1704773"/>
          <a:ext cx="8350406" cy="50148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9565">
                  <a:extLst>
                    <a:ext uri="{9D8B030D-6E8A-4147-A177-3AD203B41FA5}">
                      <a16:colId xmlns:a16="http://schemas.microsoft.com/office/drawing/2014/main" val="3137012555"/>
                    </a:ext>
                  </a:extLst>
                </a:gridCol>
                <a:gridCol w="1211040">
                  <a:extLst>
                    <a:ext uri="{9D8B030D-6E8A-4147-A177-3AD203B41FA5}">
                      <a16:colId xmlns:a16="http://schemas.microsoft.com/office/drawing/2014/main" val="1974508646"/>
                    </a:ext>
                  </a:extLst>
                </a:gridCol>
                <a:gridCol w="1124537">
                  <a:extLst>
                    <a:ext uri="{9D8B030D-6E8A-4147-A177-3AD203B41FA5}">
                      <a16:colId xmlns:a16="http://schemas.microsoft.com/office/drawing/2014/main" val="969438413"/>
                    </a:ext>
                  </a:extLst>
                </a:gridCol>
                <a:gridCol w="1107236">
                  <a:extLst>
                    <a:ext uri="{9D8B030D-6E8A-4147-A177-3AD203B41FA5}">
                      <a16:colId xmlns:a16="http://schemas.microsoft.com/office/drawing/2014/main" val="2000281352"/>
                    </a:ext>
                  </a:extLst>
                </a:gridCol>
                <a:gridCol w="1055334">
                  <a:extLst>
                    <a:ext uri="{9D8B030D-6E8A-4147-A177-3AD203B41FA5}">
                      <a16:colId xmlns:a16="http://schemas.microsoft.com/office/drawing/2014/main" val="1064653984"/>
                    </a:ext>
                  </a:extLst>
                </a:gridCol>
                <a:gridCol w="1862694">
                  <a:extLst>
                    <a:ext uri="{9D8B030D-6E8A-4147-A177-3AD203B41FA5}">
                      <a16:colId xmlns:a16="http://schemas.microsoft.com/office/drawing/2014/main" val="1005787013"/>
                    </a:ext>
                  </a:extLst>
                </a:gridCol>
              </a:tblGrid>
              <a:tr h="7639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Year of Impact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Year Enacted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House Limit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Senate Limit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Lifetime Limit or Consecutive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2355439686"/>
                  </a:ext>
                </a:extLst>
              </a:tr>
              <a:tr h="250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California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1996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1990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12 (c)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12 (c)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Lifetime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2900727115"/>
                  </a:ext>
                </a:extLst>
              </a:tr>
              <a:tr h="250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Maine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1996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1993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Consecutive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103484223"/>
                  </a:ext>
                </a:extLst>
              </a:tr>
              <a:tr h="250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Colorado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1990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Consecutive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4178848286"/>
                  </a:ext>
                </a:extLst>
              </a:tr>
              <a:tr h="250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Arkansas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16 (c)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16 (c)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Consecutive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945768544"/>
                  </a:ext>
                </a:extLst>
              </a:tr>
              <a:tr h="250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Michigan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Lifetime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3592477531"/>
                  </a:ext>
                </a:extLst>
              </a:tr>
              <a:tr h="250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Florida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2000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Consecutive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1598845693"/>
                  </a:ext>
                </a:extLst>
              </a:tr>
              <a:tr h="250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Ohio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2000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Consecutive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1108867113"/>
                  </a:ext>
                </a:extLst>
              </a:tr>
              <a:tr h="250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South Dakota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2000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Consecutive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3079167924"/>
                  </a:ext>
                </a:extLst>
              </a:tr>
              <a:tr h="250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Montana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2000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Consecutive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1000241189"/>
                  </a:ext>
                </a:extLst>
              </a:tr>
              <a:tr h="250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Arizona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2000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Consecutive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1033977342"/>
                  </a:ext>
                </a:extLst>
              </a:tr>
              <a:tr h="250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Missouri 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2002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Lifetime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2126668721"/>
                  </a:ext>
                </a:extLst>
              </a:tr>
              <a:tr h="250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Oklahoma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2004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1990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12 (c)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12 (c)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Lifetime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359494274"/>
                  </a:ext>
                </a:extLst>
              </a:tr>
              <a:tr h="250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Nebraska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2006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2000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Consecutive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2019034242"/>
                  </a:ext>
                </a:extLst>
              </a:tr>
              <a:tr h="250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Louisiana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2007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1995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Consecutive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1977476023"/>
                  </a:ext>
                </a:extLst>
              </a:tr>
              <a:tr h="250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Nevada 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2010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1996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12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Lifetime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1645843344"/>
                  </a:ext>
                </a:extLst>
              </a:tr>
              <a:tr h="250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North Dakota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2022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2022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8</a:t>
                      </a:r>
                      <a:endParaRPr lang="en-US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Lifetime</a:t>
                      </a:r>
                      <a:endParaRPr lang="en-US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44" marR="61144" marT="0" marB="0"/>
                </a:tc>
                <a:extLst>
                  <a:ext uri="{0D108BD9-81ED-4DB2-BD59-A6C34878D82A}">
                    <a16:rowId xmlns:a16="http://schemas.microsoft.com/office/drawing/2014/main" val="282351098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003946736"/>
              </p:ext>
            </p:extLst>
          </p:nvPr>
        </p:nvGraphicFramePr>
        <p:xfrm>
          <a:off x="381000" y="304800"/>
          <a:ext cx="845820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9066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Limits &amp; Who Goes to State Capitols?</a:t>
            </a:r>
            <a:br>
              <a:rPr lang="en-US" dirty="0"/>
            </a:br>
            <a:r>
              <a:rPr lang="en-US" dirty="0"/>
              <a:t>Gender and Demographic Diversity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Despite great expectations, term limits has </a:t>
            </a:r>
            <a:r>
              <a:rPr lang="en-US" sz="2400" b="1" dirty="0"/>
              <a:t>not </a:t>
            </a:r>
            <a:r>
              <a:rPr lang="en-US" sz="2400" dirty="0"/>
              <a:t>led to a substantial increase in the number of women in state legislatures</a:t>
            </a:r>
          </a:p>
          <a:p>
            <a:pPr>
              <a:buNone/>
            </a:pPr>
            <a:endParaRPr lang="en-US" sz="1200" dirty="0"/>
          </a:p>
          <a:p>
            <a:r>
              <a:rPr lang="en-US" sz="2400" dirty="0"/>
              <a:t>Women gained more seats in states without term limits than in states with limits from 1991 to 2009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/>
              <a:t>Stable minority populations, like Black Americans, do </a:t>
            </a:r>
            <a:r>
              <a:rPr lang="en-US" sz="2400" b="1" dirty="0"/>
              <a:t>not </a:t>
            </a:r>
            <a:r>
              <a:rPr lang="en-US" sz="2400" dirty="0"/>
              <a:t>appear to benefit</a:t>
            </a:r>
          </a:p>
          <a:p>
            <a:pPr>
              <a:buNone/>
            </a:pPr>
            <a:endParaRPr lang="en-US" sz="1297" dirty="0"/>
          </a:p>
          <a:p>
            <a:r>
              <a:rPr lang="en-US" sz="2400" dirty="0"/>
              <a:t>Groups with growing populations win a few more seats as term limits opens them up (Latino and AAPI)</a:t>
            </a:r>
          </a:p>
          <a:p>
            <a:pPr>
              <a:buNone/>
            </a:pPr>
            <a:endParaRPr lang="en-US" sz="1297" dirty="0"/>
          </a:p>
          <a:p>
            <a:r>
              <a:rPr lang="en-US" sz="2400" dirty="0"/>
              <a:t>Leadership opportunities open up within houses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/>
              <a:t>Gender	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/>
              <a:t>Race and Ethnicity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Limits &amp; Who Goes to State Capitols?</a:t>
            </a:r>
            <a:br>
              <a:rPr lang="en-US" dirty="0"/>
            </a:br>
            <a:r>
              <a:rPr lang="en-US" dirty="0"/>
              <a:t>Citizen vs. Professional Politicians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7048" y="1514586"/>
            <a:ext cx="8527142" cy="4495800"/>
          </a:xfrm>
        </p:spPr>
        <p:txBody>
          <a:bodyPr>
            <a:normAutofit/>
          </a:bodyPr>
          <a:lstStyle/>
          <a:p>
            <a:r>
              <a:rPr lang="en-US" sz="2800" dirty="0"/>
              <a:t>The Hope: LIMITS (Let Incumbents Mosey Into the Sunset)</a:t>
            </a:r>
          </a:p>
          <a:p>
            <a:pPr>
              <a:buNone/>
            </a:pPr>
            <a:endParaRPr lang="en-US" sz="3600" dirty="0"/>
          </a:p>
        </p:txBody>
      </p:sp>
      <p:pic>
        <p:nvPicPr>
          <p:cNvPr id="4" name="Picture 3" descr="riding-off-into-the-suns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386" y="2200458"/>
            <a:ext cx="6730614" cy="445903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The Reality: Political animals don’t change their stripes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Limits &amp; Who Goes to State Capitols?</a:t>
            </a:r>
            <a:br>
              <a:rPr lang="en-US" dirty="0"/>
            </a:br>
            <a:r>
              <a:rPr lang="en-US" dirty="0"/>
              <a:t>Citizen vs. Professional Politicians</a:t>
            </a:r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240694" y="2133600"/>
          <a:ext cx="8624047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638800" imgH="2590800" progId="Word.Document.12">
                  <p:link updateAutomatic="1"/>
                </p:oleObj>
              </mc:Choice>
              <mc:Fallback>
                <p:oleObj name="Document" r:id="rId2" imgW="5638800" imgH="2590800" progId="Word.Document.12">
                  <p:link updateAutomatic="1"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694" y="2133600"/>
                        <a:ext cx="8624047" cy="396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What Is the Sum of Term Limit Changes?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Makeup of legislatures and career ambitions of legislators</a:t>
            </a:r>
          </a:p>
          <a:p>
            <a:pPr>
              <a:buNone/>
            </a:pPr>
            <a:endParaRPr lang="en-US" sz="1200" dirty="0"/>
          </a:p>
          <a:p>
            <a:r>
              <a:rPr lang="en-US" dirty="0"/>
              <a:t>Influence of lobbyists</a:t>
            </a:r>
          </a:p>
          <a:p>
            <a:pPr>
              <a:buNone/>
            </a:pPr>
            <a:endParaRPr lang="en-US" sz="1200" dirty="0"/>
          </a:p>
          <a:p>
            <a:r>
              <a:rPr lang="en-US" dirty="0"/>
              <a:t>Electoral competition</a:t>
            </a:r>
          </a:p>
          <a:p>
            <a:pPr>
              <a:buNone/>
            </a:pPr>
            <a:endParaRPr lang="en-US" sz="1297" dirty="0"/>
          </a:p>
          <a:p>
            <a:r>
              <a:rPr lang="en-US" dirty="0"/>
              <a:t>Scope of legislation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Experience and expertise</a:t>
            </a:r>
          </a:p>
          <a:p>
            <a:pPr>
              <a:buNone/>
            </a:pPr>
            <a:endParaRPr lang="en-US" sz="1200" dirty="0"/>
          </a:p>
          <a:p>
            <a:r>
              <a:rPr lang="en-US" dirty="0"/>
              <a:t>Balance of power with executive branch</a:t>
            </a:r>
            <a:endParaRPr lang="en-US" sz="1200" dirty="0"/>
          </a:p>
          <a:p>
            <a:pPr>
              <a:buNone/>
            </a:pPr>
            <a:endParaRPr lang="en-US" sz="1200" dirty="0"/>
          </a:p>
          <a:p>
            <a:r>
              <a:rPr lang="en-US" dirty="0"/>
              <a:t>Trustee vs. delegate</a:t>
            </a:r>
          </a:p>
          <a:p>
            <a:pPr>
              <a:buNone/>
            </a:pPr>
            <a:endParaRPr lang="en-US" sz="1297" dirty="0"/>
          </a:p>
          <a:p>
            <a:r>
              <a:rPr lang="en-US" dirty="0"/>
              <a:t>Innovation and spending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 dirty="0"/>
              <a:t>Areas of Stability	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Areas of Change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State Legislators</a:t>
            </a:r>
            <a:br>
              <a:rPr lang="en-US" dirty="0"/>
            </a:br>
            <a:r>
              <a:rPr lang="en-US" dirty="0"/>
              <a:t>Not Attending the BILLD</a:t>
            </a:r>
          </a:p>
        </p:txBody>
      </p:sp>
      <p:pic>
        <p:nvPicPr>
          <p:cNvPr id="8" name="Content Placeholder 7" descr="James Madison.pn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652343" y="2787650"/>
            <a:ext cx="2159000" cy="2882900"/>
          </a:xfrm>
        </p:spPr>
      </p:pic>
      <p:sp>
        <p:nvSpPr>
          <p:cNvPr id="4" name="Text Placeholder 3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2201743" cy="640080"/>
          </a:xfrm>
        </p:spPr>
        <p:txBody>
          <a:bodyPr/>
          <a:lstStyle/>
          <a:p>
            <a:pPr algn="ctr"/>
            <a:r>
              <a:rPr lang="en-US" dirty="0"/>
              <a:t>James Madison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6380112" y="1790848"/>
            <a:ext cx="2201743" cy="640080"/>
          </a:xfrm>
          <a:prstGeom prst="rect">
            <a:avLst/>
          </a:prstGeom>
          <a:solidFill>
            <a:schemeClr val="accent2"/>
          </a:solidFill>
        </p:spPr>
        <p:txBody>
          <a:bodyPr vert="horz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Abraham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Lincoln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 descr="Abe Lincol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925" y="2924303"/>
            <a:ext cx="2179293" cy="2717709"/>
          </a:xfrm>
          <a:prstGeom prst="rect">
            <a:avLst/>
          </a:prstGeom>
        </p:spPr>
      </p:pic>
      <p:pic>
        <p:nvPicPr>
          <p:cNvPr id="13" name="Picture 12" descr="Quinc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600" y="2160777"/>
            <a:ext cx="2705100" cy="27051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B9CCF-62E7-E117-2A6D-0550E1796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Trivia That Isn’t Trivial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E76050-1741-B695-3BB8-69C8A4B32301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277C2C-9D87-A11A-44DF-EE02CB0FE4C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Which state’s Joint Committee on Finance is arguably the most powerful state legislative committee in the nation, empowered to:</a:t>
            </a:r>
          </a:p>
          <a:p>
            <a:pPr lvl="1"/>
            <a:r>
              <a:rPr lang="en-US" dirty="0"/>
              <a:t>Craft the legislative budget</a:t>
            </a:r>
          </a:p>
          <a:p>
            <a:pPr lvl="1"/>
            <a:r>
              <a:rPr lang="en-US" dirty="0"/>
              <a:t>Hear all revenue and spending bills</a:t>
            </a:r>
          </a:p>
          <a:p>
            <a:pPr lvl="1"/>
            <a:r>
              <a:rPr lang="en-US" dirty="0"/>
              <a:t>Supplement agency appropriations</a:t>
            </a:r>
          </a:p>
          <a:p>
            <a:pPr lvl="1"/>
            <a:r>
              <a:rPr lang="en-US" dirty="0"/>
              <a:t>Transfer funds between programs</a:t>
            </a:r>
          </a:p>
          <a:p>
            <a:pPr lvl="1"/>
            <a:r>
              <a:rPr lang="en-US" dirty="0"/>
              <a:t>Adjust staff positions at agencies</a:t>
            </a:r>
          </a:p>
        </p:txBody>
      </p:sp>
    </p:spTree>
    <p:extLst>
      <p:ext uri="{BB962C8B-B14F-4D97-AF65-F5344CB8AC3E}">
        <p14:creationId xmlns:p14="http://schemas.microsoft.com/office/powerpoint/2010/main" val="1273635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5153E-5A62-51CC-F34A-DBDC35018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Bonus Question: Explain that state’s “Vanna White Veto”</a:t>
            </a:r>
          </a:p>
        </p:txBody>
      </p:sp>
      <p:pic>
        <p:nvPicPr>
          <p:cNvPr id="5" name="Content Placeholder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608FF5A5-FF99-D298-4EEB-8F800708A98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28176" y="1626372"/>
            <a:ext cx="4243824" cy="3605255"/>
          </a:xfrm>
        </p:spPr>
      </p:pic>
      <p:pic>
        <p:nvPicPr>
          <p:cNvPr id="141314" name="Picture 2" descr="vanna-white-interesting-things-about-the-wheel-of-fortune-hostess">
            <a:extLst>
              <a:ext uri="{FF2B5EF4-FFF2-40B4-BE49-F238E27FC236}">
                <a16:creationId xmlns:a16="http://schemas.microsoft.com/office/drawing/2014/main" id="{65904917-F649-6347-FB69-3C36765901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1"/>
          <a:stretch/>
        </p:blipFill>
        <p:spPr bwMode="auto">
          <a:xfrm>
            <a:off x="4720153" y="3395468"/>
            <a:ext cx="4045895" cy="323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2932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304" y="39741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Progressive Revolt of 1898-1918:</a:t>
            </a:r>
            <a:br>
              <a:rPr lang="en-US" dirty="0"/>
            </a:br>
            <a:r>
              <a:rPr lang="en-US" dirty="0"/>
              <a:t>Establishing the Initiative Process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 descr="Initiative Ma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47" y="1590974"/>
            <a:ext cx="8276515" cy="526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19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9001D-D8E9-D04B-B092-EC3E958F3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205" y="259492"/>
            <a:ext cx="8575589" cy="85879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The “Hybrid Democracies” of the States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57C88-D2CE-384F-8680-28C62AAC931E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Citizens can pass news laws and constitutional amendments (initiative)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Power to overturn what the legislature passes (referendum)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56F646-3790-0E44-BC2F-27D33C21446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Elected officials act as agents of citizens, have first opportunity to make policy</a:t>
            </a:r>
          </a:p>
          <a:p>
            <a:endParaRPr lang="en-US" dirty="0"/>
          </a:p>
          <a:p>
            <a:r>
              <a:rPr lang="en-US" dirty="0"/>
              <a:t>Elected officials entrusted with implementing initiatives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947D77-8F2B-8149-9305-A75AE622AF7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Direct Democracy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AABFB1-8B50-AD4F-A748-A57D5EEC2B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dirty="0"/>
              <a:t>Representative Democracy</a:t>
            </a:r>
          </a:p>
        </p:txBody>
      </p:sp>
    </p:spTree>
    <p:extLst>
      <p:ext uri="{BB962C8B-B14F-4D97-AF65-F5344CB8AC3E}">
        <p14:creationId xmlns:p14="http://schemas.microsoft.com/office/powerpoint/2010/main" val="23329519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Some Midwestern States Make Frequent Use of the Initiative Process…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A924A9A-CDA4-3443-BC5A-FDB97C9FF9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6836072"/>
              </p:ext>
            </p:extLst>
          </p:nvPr>
        </p:nvGraphicFramePr>
        <p:xfrm>
          <a:off x="879732" y="1680462"/>
          <a:ext cx="7115090" cy="4460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34326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54000"/>
            <a:ext cx="8153400" cy="990600"/>
          </a:xfrm>
        </p:spPr>
        <p:txBody>
          <a:bodyPr/>
          <a:lstStyle/>
          <a:p>
            <a:pPr algn="ctr"/>
            <a:r>
              <a:rPr lang="en-US" dirty="0"/>
              <a:t>…Now More than Ever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C8E5711-4FA1-A838-89A8-C2438D946C5D}"/>
              </a:ext>
            </a:extLst>
          </p:cNvPr>
          <p:cNvGraphicFramePr>
            <a:graphicFrameLocks/>
          </p:cNvGraphicFramePr>
          <p:nvPr/>
        </p:nvGraphicFramePr>
        <p:xfrm>
          <a:off x="187325" y="1206500"/>
          <a:ext cx="8769350" cy="565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81924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This Mean for Your Job?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As critical issues are decided at the ballot box, legislatures become less central to state policy</a:t>
            </a:r>
          </a:p>
          <a:p>
            <a:pPr>
              <a:buNone/>
            </a:pPr>
            <a:endParaRPr lang="en-US" sz="1297" dirty="0"/>
          </a:p>
          <a:p>
            <a:r>
              <a:rPr lang="en-US" dirty="0"/>
              <a:t>Voters have used direct democracy to constrain the choices that legislators can make</a:t>
            </a:r>
          </a:p>
          <a:p>
            <a:pPr lvl="1"/>
            <a:r>
              <a:rPr lang="en-US" dirty="0"/>
              <a:t>Tax and expenditure limits, supermajority requirements</a:t>
            </a:r>
          </a:p>
          <a:p>
            <a:pPr lvl="1"/>
            <a:r>
              <a:rPr lang="en-US" dirty="0"/>
              <a:t>Ballot box budgeting</a:t>
            </a:r>
          </a:p>
          <a:p>
            <a:pPr lvl="1">
              <a:buNone/>
            </a:pPr>
            <a:endParaRPr lang="en-US" sz="1297" dirty="0"/>
          </a:p>
          <a:p>
            <a:r>
              <a:rPr lang="en-US" dirty="0"/>
              <a:t>Legislatures can duck tough issues by sending them to the people, trading short term electoral gain for long term institutional loss  </a:t>
            </a:r>
          </a:p>
        </p:txBody>
      </p:sp>
    </p:spTree>
    <p:extLst>
      <p:ext uri="{BB962C8B-B14F-4D97-AF65-F5344CB8AC3E}">
        <p14:creationId xmlns:p14="http://schemas.microsoft.com/office/powerpoint/2010/main" val="1011648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B9CCF-62E7-E117-2A6D-0550E1796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Trivia That Isn’t Trivial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E76050-1741-B695-3BB8-69C8A4B32301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277C2C-9D87-A11A-44DF-EE02CB0FE4C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Which legislators in the Midwest represent the largest number of constituents (nearly 350,000)?</a:t>
            </a:r>
          </a:p>
          <a:p>
            <a:endParaRPr lang="en-US" dirty="0"/>
          </a:p>
          <a:p>
            <a:r>
              <a:rPr lang="en-US" dirty="0"/>
              <a:t>How many constituents live in your district? </a:t>
            </a:r>
          </a:p>
          <a:p>
            <a:pPr lvl="1"/>
            <a:r>
              <a:rPr lang="en-US" dirty="0"/>
              <a:t>What strategies do you use to communicate with them effectively and to learn about their diverse opinions and needs?</a:t>
            </a:r>
          </a:p>
        </p:txBody>
      </p:sp>
    </p:spTree>
    <p:extLst>
      <p:ext uri="{BB962C8B-B14F-4D97-AF65-F5344CB8AC3E}">
        <p14:creationId xmlns:p14="http://schemas.microsoft.com/office/powerpoint/2010/main" val="30840961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State Legislatures Today:</a:t>
            </a:r>
            <a:br>
              <a:rPr lang="en-US" dirty="0"/>
            </a:br>
            <a:r>
              <a:rPr lang="en-US" dirty="0"/>
              <a:t> Growth in District Size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AE96D2-AC11-1397-FA93-0074DAA08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421" y="1515383"/>
            <a:ext cx="4479266" cy="5342617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35467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State Legislatures Today:</a:t>
            </a:r>
            <a:br>
              <a:rPr lang="en-US" dirty="0"/>
            </a:br>
            <a:r>
              <a:rPr lang="en-US" dirty="0"/>
              <a:t>Costly to Compete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55A8786-A40D-BE46-B653-BBD7891034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2646495"/>
              </p:ext>
            </p:extLst>
          </p:nvPr>
        </p:nvGraphicFramePr>
        <p:xfrm>
          <a:off x="451202" y="1663347"/>
          <a:ext cx="8314846" cy="5059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19</a:t>
            </a:r>
            <a:r>
              <a:rPr lang="en-US" baseline="30000" dirty="0"/>
              <a:t>th</a:t>
            </a:r>
            <a:r>
              <a:rPr lang="en-US" dirty="0"/>
              <a:t> Century State Legislatures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Service in them was often more prestigious than serving in Congress (certainly more pleasant)</a:t>
            </a:r>
          </a:p>
          <a:p>
            <a:pPr lvl="1"/>
            <a:r>
              <a:rPr lang="en-US" dirty="0"/>
              <a:t>States spent far more than the federal government</a:t>
            </a:r>
          </a:p>
          <a:p>
            <a:pPr lvl="1"/>
            <a:r>
              <a:rPr lang="en-US" dirty="0"/>
              <a:t>Played key role in building early infrastructure</a:t>
            </a:r>
          </a:p>
        </p:txBody>
      </p:sp>
      <p:pic>
        <p:nvPicPr>
          <p:cNvPr id="5" name="Picture 4" descr="Erie Ca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911" y="3639643"/>
            <a:ext cx="4039271" cy="321835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87827" y="179173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State Legislatures Today:</a:t>
            </a:r>
            <a:br>
              <a:rPr lang="en-US" sz="3600" dirty="0"/>
            </a:br>
            <a:r>
              <a:rPr lang="en-US" sz="3600" dirty="0"/>
              <a:t>Partisan Polarization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267F911-347E-A083-30B3-BCC492EDB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4192588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State Legislatures Today:</a:t>
            </a:r>
            <a:br>
              <a:rPr lang="en-US" dirty="0"/>
            </a:br>
            <a:r>
              <a:rPr lang="en-US" dirty="0"/>
              <a:t>Partisan Polarization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Studies of voting patterns show more polarization than there has been in a century</a:t>
            </a:r>
          </a:p>
          <a:p>
            <a:pPr lvl="1"/>
            <a:r>
              <a:rPr lang="en-US" dirty="0"/>
              <a:t>Arranged on an ideological spectrum, party caucuses have moved farther away from each other</a:t>
            </a:r>
          </a:p>
          <a:p>
            <a:pPr lvl="1"/>
            <a:r>
              <a:rPr lang="en-US" dirty="0"/>
              <a:t>This reflects a trend among voters as well</a:t>
            </a:r>
          </a:p>
          <a:p>
            <a:pPr lvl="1">
              <a:buNone/>
            </a:pPr>
            <a:endParaRPr lang="en-US" sz="1200" dirty="0"/>
          </a:p>
          <a:p>
            <a:r>
              <a:rPr lang="en-US" dirty="0"/>
              <a:t>Deals are harder to reach when the ideological gap between parties becomes a chasm</a:t>
            </a:r>
          </a:p>
          <a:p>
            <a:pPr>
              <a:buNone/>
            </a:pPr>
            <a:endParaRPr lang="en-US" sz="1200" dirty="0"/>
          </a:p>
          <a:p>
            <a:r>
              <a:rPr lang="en-US" dirty="0"/>
              <a:t>Civility can suffer, but that is not predestined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5300" y="364524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State Legislatures Today: </a:t>
            </a:r>
            <a:br>
              <a:rPr lang="en-US" dirty="0"/>
            </a:br>
            <a:r>
              <a:rPr lang="en-US" dirty="0"/>
              <a:t>What the Public Thinks</a:t>
            </a:r>
            <a:br>
              <a:rPr lang="en-US" dirty="0"/>
            </a:br>
            <a:endParaRPr lang="en-U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81000" y="1835150"/>
            <a:ext cx="8763000" cy="4530725"/>
          </a:xfrm>
        </p:spPr>
        <p:txBody>
          <a:bodyPr/>
          <a:lstStyle/>
          <a:p>
            <a:pPr eaLnBrk="1" hangingPunct="1">
              <a:buClr>
                <a:schemeClr val="accent6">
                  <a:lumMod val="50000"/>
                </a:schemeClr>
              </a:buClr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“NAIL DOWN or hide your valuables, folks.  More than 1,500 politicians from around the country are in Anchorage for a national gathering of state leaders”</a:t>
            </a:r>
          </a:p>
          <a:p>
            <a:pPr eaLnBrk="1" hangingPunct="1">
              <a:defRPr/>
            </a:pPr>
            <a:endParaRPr lang="en-US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--</a:t>
            </a:r>
            <a:r>
              <a:rPr lang="en-US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Anchorage Daily News, </a:t>
            </a:r>
            <a:r>
              <a:rPr lang="en-US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during CSG’s Annual Meeting</a:t>
            </a:r>
            <a:endParaRPr lang="en-US" sz="20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065" y="397358"/>
            <a:ext cx="8564462" cy="5980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F51C0-32D1-6244-A304-CA5774EDB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State Legislators and Social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556DB-3FF8-1C4C-BCB3-CEC2467A579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67% of state legislators have a public X handle, producing 3,580,727 tweets (averaging about 1100 per tweeting lawmaker)</a:t>
            </a:r>
          </a:p>
          <a:p>
            <a:endParaRPr lang="en-US" dirty="0"/>
          </a:p>
          <a:p>
            <a:r>
              <a:rPr lang="en-US" dirty="0"/>
              <a:t>They tweet about everything from their policy stances to their dogs, seeking to gain trust and connect with constituents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When they tweet about ideological positions, it is generally truth in advertising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9158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848F038-0EDB-FD49-B253-FC551973C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42" y="284870"/>
            <a:ext cx="8646709" cy="628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630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Ideal of How a Statehouse Works 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Voters Think a Statehouse Works</a:t>
            </a:r>
          </a:p>
        </p:txBody>
      </p:sp>
      <p:pic>
        <p:nvPicPr>
          <p:cNvPr id="4" name="Content Placeholder 3" descr="sausage-factory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98068" y="1600199"/>
            <a:ext cx="6879510" cy="5079013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Final Thoughts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Serving in state legislatures has always been a hard, but crucially important, job</a:t>
            </a:r>
          </a:p>
          <a:p>
            <a:pPr lvl="1"/>
            <a:r>
              <a:rPr lang="en-US" dirty="0"/>
              <a:t>Perhaps more demanding and crucial than ever</a:t>
            </a:r>
          </a:p>
          <a:p>
            <a:pPr lvl="1">
              <a:buNone/>
            </a:pPr>
            <a:endParaRPr lang="en-US" sz="1200" dirty="0"/>
          </a:p>
          <a:p>
            <a:r>
              <a:rPr lang="en-US" dirty="0"/>
              <a:t>States invested much in these institutions over the last generation, but also placed limits on them</a:t>
            </a:r>
          </a:p>
          <a:p>
            <a:pPr lvl="1"/>
            <a:r>
              <a:rPr lang="en-US" dirty="0"/>
              <a:t>Term limits and increasing use of initiatives</a:t>
            </a:r>
          </a:p>
          <a:p>
            <a:pPr>
              <a:buNone/>
            </a:pPr>
            <a:endParaRPr lang="en-US" sz="1297" dirty="0"/>
          </a:p>
          <a:p>
            <a:pPr>
              <a:buNone/>
            </a:pPr>
            <a:endParaRPr lang="en-US" sz="1297" dirty="0"/>
          </a:p>
          <a:p>
            <a:r>
              <a:rPr lang="en-US" dirty="0"/>
              <a:t>Individual incentives are centrifugal forces, but legislators must come together to aid institutions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of the rate of the federal government&#10;&#10;AI-generated content may be incorrect.">
            <a:extLst>
              <a:ext uri="{FF2B5EF4-FFF2-40B4-BE49-F238E27FC236}">
                <a16:creationId xmlns:a16="http://schemas.microsoft.com/office/drawing/2014/main" id="{5DAFF056-52A5-A7CD-05E3-C629519BD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6324"/>
            <a:ext cx="6451600" cy="50613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21621" y="2311399"/>
            <a:ext cx="3622379" cy="2664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Until the Depression, state and local governments combined spent more domestically than the federal government.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07321" y="1280372"/>
            <a:ext cx="3622379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States Led First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State and Locals Still Employ the People Who Serve the People </a:t>
            </a:r>
          </a:p>
        </p:txBody>
      </p:sp>
      <p:pic>
        <p:nvPicPr>
          <p:cNvPr id="4" name="Picture 3" descr="A graph of the number of employees&#10;&#10;AI-generated content may be incorrect.">
            <a:extLst>
              <a:ext uri="{FF2B5EF4-FFF2-40B4-BE49-F238E27FC236}">
                <a16:creationId xmlns:a16="http://schemas.microsoft.com/office/drawing/2014/main" id="{EEC5FAD9-6513-9A42-6CDB-4AAB0BD66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1580143"/>
            <a:ext cx="8343900" cy="516148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States as Policy Pioneers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5229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States initiated the safety net</a:t>
            </a:r>
          </a:p>
          <a:p>
            <a:pPr lvl="1"/>
            <a:r>
              <a:rPr lang="en-US" dirty="0"/>
              <a:t>Veterans benefits, retiree pensions, and funding for orphans all originated as state policies</a:t>
            </a:r>
          </a:p>
          <a:p>
            <a:pPr lvl="1">
              <a:buNone/>
            </a:pPr>
            <a:endParaRPr lang="en-US" sz="1200" dirty="0"/>
          </a:p>
          <a:p>
            <a:r>
              <a:rPr lang="en-US" dirty="0"/>
              <a:t>States have been the “laboratories for reform” that spark and spread innovation</a:t>
            </a:r>
          </a:p>
          <a:p>
            <a:pPr lvl="1"/>
            <a:r>
              <a:rPr lang="en-US" dirty="0"/>
              <a:t>Education</a:t>
            </a:r>
          </a:p>
          <a:p>
            <a:pPr lvl="1"/>
            <a:r>
              <a:rPr lang="en-US" dirty="0"/>
              <a:t>Environmental policies</a:t>
            </a:r>
          </a:p>
          <a:p>
            <a:pPr lvl="1"/>
            <a:r>
              <a:rPr lang="en-US" dirty="0"/>
              <a:t>Economic development</a:t>
            </a:r>
          </a:p>
          <a:p>
            <a:pPr lvl="1">
              <a:buNone/>
            </a:pPr>
            <a:endParaRPr lang="en-US" sz="1200" dirty="0"/>
          </a:p>
          <a:p>
            <a:r>
              <a:rPr lang="en-US" dirty="0"/>
              <a:t>States are on the front lines of social controversies and don’t hesitate to take on presidents or courts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219200"/>
            <a:ext cx="77724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  <a:defRPr/>
            </a:pPr>
            <a:endParaRPr lang="en-US" b="1" i="1" dirty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ClrTx/>
              <a:defRPr/>
            </a:pPr>
            <a:r>
              <a:rPr lang="en-US" sz="3600" b="1" i="1" dirty="0">
                <a:solidFill>
                  <a:schemeClr val="tx2"/>
                </a:solidFill>
              </a:rPr>
              <a:t>“The American state legislature is in trouble…..</a:t>
            </a:r>
            <a:r>
              <a:rPr lang="en-US" sz="3600" dirty="0">
                <a:solidFill>
                  <a:schemeClr val="tx2"/>
                </a:solidFill>
              </a:rPr>
              <a:t> </a:t>
            </a:r>
            <a:r>
              <a:rPr lang="en-US" sz="3600" i="1" dirty="0">
                <a:solidFill>
                  <a:schemeClr val="tx2"/>
                </a:solidFill>
              </a:rPr>
              <a:t> </a:t>
            </a:r>
            <a:r>
              <a:rPr lang="en-US" sz="3600" b="1" i="1" dirty="0">
                <a:solidFill>
                  <a:schemeClr val="tx2"/>
                </a:solidFill>
              </a:rPr>
              <a:t>It is very possibly true that no American political institution has ever had so many detractors, so few defenders, or such a wide array of charges leveled against it.…Today’s legislatures are located on the outskirts of public esteem and affection.”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3600" dirty="0"/>
              <a:t>     				 --William Keefe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pPr algn="ctr"/>
            <a:r>
              <a:rPr lang="en-US" dirty="0"/>
              <a:t>State Legislatures at Midcentury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nosaurs2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209" y="0"/>
            <a:ext cx="71195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B9CCF-62E7-E117-2A6D-0550E1796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Trivia That Isn’t Trivial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E76050-1741-B695-3BB8-69C8A4B32301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277C2C-9D87-A11A-44DF-EE02CB0FE4C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Which legislature in the Midwest has the largest number of members (201)?</a:t>
            </a:r>
          </a:p>
          <a:p>
            <a:endParaRPr lang="en-US" dirty="0"/>
          </a:p>
          <a:p>
            <a:r>
              <a:rPr lang="en-US" dirty="0"/>
              <a:t>Which Midwestern legislature reduced its own size by 70% in the 1930s?</a:t>
            </a:r>
          </a:p>
          <a:p>
            <a:endParaRPr lang="en-US" dirty="0"/>
          </a:p>
          <a:p>
            <a:r>
              <a:rPr lang="en-US" dirty="0"/>
              <a:t>What obstacles and opportunities does a legislature’s size provide?  </a:t>
            </a:r>
          </a:p>
        </p:txBody>
      </p:sp>
    </p:spTree>
    <p:extLst>
      <p:ext uri="{BB962C8B-B14F-4D97-AF65-F5344CB8AC3E}">
        <p14:creationId xmlns:p14="http://schemas.microsoft.com/office/powerpoint/2010/main" val="19388275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4541</TotalTime>
  <Words>1295</Words>
  <Application>Microsoft Macintosh PowerPoint</Application>
  <PresentationFormat>On-screen Show (4:3)</PresentationFormat>
  <Paragraphs>261</Paragraphs>
  <Slides>38</Slides>
  <Notes>2</Notes>
  <HiddenSlides>0</HiddenSlides>
  <MMClips>0</MMClips>
  <ScaleCrop>false</ScaleCrop>
  <HeadingPairs>
    <vt:vector size="10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ＭＳ Ｐゴシック</vt:lpstr>
      <vt:lpstr>Aptos</vt:lpstr>
      <vt:lpstr>Calibri</vt:lpstr>
      <vt:lpstr>Tw Cen MT</vt:lpstr>
      <vt:lpstr>Wingdings</vt:lpstr>
      <vt:lpstr>Wingdings 2</vt:lpstr>
      <vt:lpstr>Median</vt:lpstr>
      <vt:lpstr>Macintosh%20HD:Users:tkousser:Dropbox:Dropbox%20Documents:Miscellany:Public%20Talks%202012:Term%20Limits%20past%20present%20and%20future.docx!OLE_LINK1</vt:lpstr>
      <vt:lpstr>Legislatures Under Stress:   Promoting and Protecting the Institution  Thad Kousser, UC San Diego</vt:lpstr>
      <vt:lpstr>State Legislators Not Attending the BILLD</vt:lpstr>
      <vt:lpstr>19th Century State Legislatures</vt:lpstr>
      <vt:lpstr>PowerPoint Presentation</vt:lpstr>
      <vt:lpstr>State and Locals Still Employ the People Who Serve the People </vt:lpstr>
      <vt:lpstr>States as Policy Pioneers</vt:lpstr>
      <vt:lpstr>State Legislatures at Midcentury</vt:lpstr>
      <vt:lpstr>PowerPoint Presentation</vt:lpstr>
      <vt:lpstr>Trivia That Isn’t Trivial</vt:lpstr>
      <vt:lpstr>Legislative Professionalization  Movement</vt:lpstr>
      <vt:lpstr>Some Legislatures Changed More than Others  (session days in a biennium)</vt:lpstr>
      <vt:lpstr>Evaluating the Modernization Movement</vt:lpstr>
      <vt:lpstr>Evaluating the Modernization Movement</vt:lpstr>
      <vt:lpstr>Voter Revolt of the 1990s: Term Limits</vt:lpstr>
      <vt:lpstr>PowerPoint Presentation</vt:lpstr>
      <vt:lpstr>Limits &amp; Who Goes to State Capitols? Gender and Demographic Diversity</vt:lpstr>
      <vt:lpstr>Limits &amp; Who Goes to State Capitols? Citizen vs. Professional Politicians</vt:lpstr>
      <vt:lpstr>Limits &amp; Who Goes to State Capitols? Citizen vs. Professional Politicians</vt:lpstr>
      <vt:lpstr>What Is the Sum of Term Limit Changes?</vt:lpstr>
      <vt:lpstr>Trivia That Isn’t Trivial</vt:lpstr>
      <vt:lpstr>Bonus Question: Explain that state’s “Vanna White Veto”</vt:lpstr>
      <vt:lpstr>Progressive Revolt of 1898-1918: Establishing the Initiative Process </vt:lpstr>
      <vt:lpstr>The “Hybrid Democracies” of the States</vt:lpstr>
      <vt:lpstr>Some Midwestern States Make Frequent Use of the Initiative Process…</vt:lpstr>
      <vt:lpstr>…Now More than Ever</vt:lpstr>
      <vt:lpstr>What Does This Mean for Your Job?</vt:lpstr>
      <vt:lpstr>Trivia That Isn’t Trivial</vt:lpstr>
      <vt:lpstr>State Legislatures Today:  Growth in District Size</vt:lpstr>
      <vt:lpstr>State Legislatures Today: Costly to Compete</vt:lpstr>
      <vt:lpstr>State Legislatures Today: Partisan Polarization</vt:lpstr>
      <vt:lpstr>State Legislatures Today: Partisan Polarization</vt:lpstr>
      <vt:lpstr>State Legislatures Today:  What the Public Thinks </vt:lpstr>
      <vt:lpstr>PowerPoint Presentation</vt:lpstr>
      <vt:lpstr>State Legislators and Social Media</vt:lpstr>
      <vt:lpstr>PowerPoint Presentation</vt:lpstr>
      <vt:lpstr>Ideal of How a Statehouse Works  </vt:lpstr>
      <vt:lpstr>How Voters Think a Statehouse Works</vt:lpstr>
      <vt:lpstr>Final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blessings and curses of piecemeal Reform</dc:title>
  <dc:creator>Thad Kousser</dc:creator>
  <cp:lastModifiedBy>Kousser, Thaddeus</cp:lastModifiedBy>
  <cp:revision>134</cp:revision>
  <cp:lastPrinted>2010-09-18T17:06:27Z</cp:lastPrinted>
  <dcterms:created xsi:type="dcterms:W3CDTF">2012-10-26T18:38:47Z</dcterms:created>
  <dcterms:modified xsi:type="dcterms:W3CDTF">2026-06-15T19:37:35Z</dcterms:modified>
</cp:coreProperties>
</file>