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78" r:id="rId2"/>
    <p:sldId id="399" r:id="rId3"/>
    <p:sldId id="389" r:id="rId4"/>
    <p:sldId id="384" r:id="rId5"/>
    <p:sldId id="388" r:id="rId6"/>
    <p:sldId id="396" r:id="rId7"/>
    <p:sldId id="39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589"/>
  </p:normalViewPr>
  <p:slideViewPr>
    <p:cSldViewPr snapToGrid="0" snapToObjects="1">
      <p:cViewPr varScale="1">
        <p:scale>
          <a:sx n="113" d="100"/>
          <a:sy n="113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1D3B-1FD9-0340-9B60-573FD59E22BA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F56F3-30E8-1E45-BBA3-207A3B8EC2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9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942" y="2692687"/>
            <a:ext cx="8162761" cy="249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Getting the Job Done:</a:t>
            </a:r>
            <a:br>
              <a:rPr lang="en-US" sz="5333" dirty="0"/>
            </a:br>
            <a:r>
              <a:rPr lang="en-US" sz="1600" dirty="0"/>
              <a:t> </a:t>
            </a:r>
            <a:br>
              <a:rPr lang="en-US" sz="5333" dirty="0"/>
            </a:br>
            <a:r>
              <a:rPr lang="en-US" sz="5333" dirty="0"/>
              <a:t>Process and politics in the midwestern state legislature</a:t>
            </a:r>
            <a:br>
              <a:rPr lang="en-US" sz="5333" dirty="0"/>
            </a:br>
            <a:br>
              <a:rPr lang="en-US" sz="5333" dirty="0"/>
            </a:br>
            <a:r>
              <a:rPr lang="en-US" sz="2667" dirty="0"/>
              <a:t>Thad Kousser, UC San Diego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n-US" dirty="0"/>
              <a:t>Bowhay Institute for Legislative Leadership Development, July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9CCF-62E7-E117-2A6D-0550E179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Trivia That Isn’t Trivial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76050-1741-B695-3BB8-69C8A4B3230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77C2C-9D87-A11A-44DF-EE02CB0FE4C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Midwestern legislature guarantees that every bill gets a hearing a committee and then a vote on the floor, and makes caucus meetings open to the public</a:t>
            </a:r>
          </a:p>
        </p:txBody>
      </p:sp>
    </p:spTree>
    <p:extLst>
      <p:ext uri="{BB962C8B-B14F-4D97-AF65-F5344CB8AC3E}">
        <p14:creationId xmlns:p14="http://schemas.microsoft.com/office/powerpoint/2010/main" val="122790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Discussion Breakout #1:</a:t>
            </a:r>
            <a:br>
              <a:rPr lang="en-US" dirty="0"/>
            </a:br>
            <a:r>
              <a:rPr lang="en-US" sz="4000" dirty="0"/>
              <a:t>What Shapes How Your Institution Works?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/>
              <a:t>If you had to pick one </a:t>
            </a:r>
            <a:r>
              <a:rPr lang="en-US" b="1" dirty="0"/>
              <a:t>rule</a:t>
            </a:r>
            <a:r>
              <a:rPr lang="en-US" dirty="0"/>
              <a:t> – a constitutional provision or chamber rule – that characterizes how your legislature operates, what would it be?</a:t>
            </a:r>
          </a:p>
          <a:p>
            <a:pPr marL="0" indent="0">
              <a:buNone/>
            </a:pPr>
            <a:r>
              <a:rPr lang="en-US" dirty="0"/>
              <a:t>				or</a:t>
            </a:r>
          </a:p>
          <a:p>
            <a:r>
              <a:rPr lang="en-US" dirty="0"/>
              <a:t>What is one </a:t>
            </a:r>
            <a:r>
              <a:rPr lang="en-US" b="1" dirty="0"/>
              <a:t>norm</a:t>
            </a:r>
            <a:r>
              <a:rPr lang="en-US" dirty="0"/>
              <a:t> – a practice, not formally required but followed based on consensus or history – that exemplifies how your state does things?  </a:t>
            </a:r>
          </a:p>
        </p:txBody>
      </p:sp>
    </p:spTree>
    <p:extLst>
      <p:ext uri="{BB962C8B-B14F-4D97-AF65-F5344CB8AC3E}">
        <p14:creationId xmlns:p14="http://schemas.microsoft.com/office/powerpoint/2010/main" val="116053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Discussion Breakout #2:</a:t>
            </a:r>
            <a:br>
              <a:rPr lang="en-US" dirty="0"/>
            </a:br>
            <a:r>
              <a:rPr lang="en-US" dirty="0"/>
              <a:t>How Will You Build Your Institution?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your experience or from what you have learned today, what is a rule or your norm that you would consider changing in your chamber?</a:t>
            </a:r>
          </a:p>
          <a:p>
            <a:pPr lvl="1"/>
            <a:r>
              <a:rPr lang="en-US" dirty="0"/>
              <a:t>Reforming an existing rule?</a:t>
            </a:r>
          </a:p>
          <a:p>
            <a:pPr lvl="1"/>
            <a:r>
              <a:rPr lang="en-US" dirty="0"/>
              <a:t>Importing and adapting an idea from another state?</a:t>
            </a:r>
          </a:p>
          <a:p>
            <a:pPr lvl="1"/>
            <a:r>
              <a:rPr lang="en-US" dirty="0"/>
              <a:t>Changing one aspect of the culture?</a:t>
            </a:r>
          </a:p>
        </p:txBody>
      </p:sp>
    </p:spTree>
    <p:extLst>
      <p:ext uri="{BB962C8B-B14F-4D97-AF65-F5344CB8AC3E}">
        <p14:creationId xmlns:p14="http://schemas.microsoft.com/office/powerpoint/2010/main" val="4079816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9741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Building Trust Within Your Institution</a:t>
            </a:r>
            <a:br>
              <a:rPr lang="en-US" dirty="0"/>
            </a:br>
            <a:r>
              <a:rPr lang="en-US" dirty="0"/>
              <a:t>And With Your Voters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 descr="A picture containing bar chart&#10;&#10;Description automatically generated">
            <a:extLst>
              <a:ext uri="{FF2B5EF4-FFF2-40B4-BE49-F238E27FC236}">
                <a16:creationId xmlns:a16="http://schemas.microsoft.com/office/drawing/2014/main" id="{D292771D-8661-EFE0-A21D-1C8ECDF8558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5912"/>
          <a:stretch/>
        </p:blipFill>
        <p:spPr>
          <a:xfrm>
            <a:off x="612648" y="1569307"/>
            <a:ext cx="7893914" cy="5177482"/>
          </a:xfrm>
        </p:spPr>
      </p:pic>
    </p:spTree>
    <p:extLst>
      <p:ext uri="{BB962C8B-B14F-4D97-AF65-F5344CB8AC3E}">
        <p14:creationId xmlns:p14="http://schemas.microsoft.com/office/powerpoint/2010/main" val="66327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9741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Building Trust Within Your Institution</a:t>
            </a:r>
            <a:br>
              <a:rPr lang="en-US" dirty="0"/>
            </a:br>
            <a:r>
              <a:rPr lang="en-US" dirty="0"/>
              <a:t>And With Your Voters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Institution</a:t>
            </a:r>
            <a:r>
              <a:rPr lang="en-US" dirty="0"/>
              <a:t>. When legislators take part in “public goods games,” trust and cooperation is highest when information is shared equitably across players.</a:t>
            </a:r>
          </a:p>
          <a:p>
            <a:endParaRPr lang="en-US" dirty="0"/>
          </a:p>
          <a:p>
            <a:r>
              <a:rPr lang="en-US" b="1" dirty="0"/>
              <a:t>Voters</a:t>
            </a:r>
            <a:r>
              <a:rPr lang="en-US" dirty="0"/>
              <a:t>. Cooperative randomized studies show that when state legislators let voters know about positions that constituents disagree with:</a:t>
            </a:r>
          </a:p>
          <a:p>
            <a:pPr lvl="1"/>
            <a:r>
              <a:rPr lang="en-US" dirty="0"/>
              <a:t>Voters are more likely to adopt these positions, and</a:t>
            </a:r>
          </a:p>
          <a:p>
            <a:pPr lvl="1"/>
            <a:r>
              <a:rPr lang="en-US" dirty="0"/>
              <a:t>More likely to approve of their legislators</a:t>
            </a:r>
          </a:p>
        </p:txBody>
      </p:sp>
    </p:spTree>
    <p:extLst>
      <p:ext uri="{BB962C8B-B14F-4D97-AF65-F5344CB8AC3E}">
        <p14:creationId xmlns:p14="http://schemas.microsoft.com/office/powerpoint/2010/main" val="217842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85884-13DE-9B4C-B620-E94E1966F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Discussion Breakout #3: </a:t>
            </a:r>
            <a:br>
              <a:rPr lang="en-US" dirty="0"/>
            </a:br>
            <a:r>
              <a:rPr lang="en-US" dirty="0"/>
              <a:t>How Will You Protect Your Institution?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6498D-E590-8E45-A566-96CE03F57A9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do you build trust with your constituents and trust in the institution, especially when you have to deliver bad news?</a:t>
            </a:r>
          </a:p>
          <a:p>
            <a:pPr marL="0" indent="0">
              <a:buNone/>
            </a:pPr>
            <a:endParaRPr lang="en-US" sz="1200" dirty="0"/>
          </a:p>
          <a:p>
            <a:pPr lvl="1"/>
            <a:r>
              <a:rPr lang="en-US" dirty="0"/>
              <a:t>What approaches do you adopt when you talk with constituents and groups that are unlikely to agree with you, in our polarized era?  </a:t>
            </a:r>
          </a:p>
          <a:p>
            <a:pPr marL="365760" lvl="1" indent="0">
              <a:buNone/>
            </a:pPr>
            <a:r>
              <a:rPr lang="en-US" sz="2400" dirty="0"/>
              <a:t>				or</a:t>
            </a:r>
          </a:p>
          <a:p>
            <a:pPr lvl="1"/>
            <a:r>
              <a:rPr lang="en-US" dirty="0"/>
              <a:t>How do you talk about the state legislature to your constituents, especially when as an individual you do not agree with collective decisions?  </a:t>
            </a:r>
          </a:p>
        </p:txBody>
      </p:sp>
    </p:spTree>
    <p:extLst>
      <p:ext uri="{BB962C8B-B14F-4D97-AF65-F5344CB8AC3E}">
        <p14:creationId xmlns:p14="http://schemas.microsoft.com/office/powerpoint/2010/main" val="4037075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4292</TotalTime>
  <Words>373</Words>
  <Application>Microsoft Macintosh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Tw Cen MT</vt:lpstr>
      <vt:lpstr>Wingdings</vt:lpstr>
      <vt:lpstr>Wingdings 2</vt:lpstr>
      <vt:lpstr>Median</vt:lpstr>
      <vt:lpstr>Getting the Job Done:   Process and politics in the midwestern state legislature  Thad Kousser, UC San Diego</vt:lpstr>
      <vt:lpstr>Trivia That Isn’t Trivial</vt:lpstr>
      <vt:lpstr>Discussion Breakout #1: What Shapes How Your Institution Works?</vt:lpstr>
      <vt:lpstr>Discussion Breakout #2: How Will You Build Your Institution?</vt:lpstr>
      <vt:lpstr>Building Trust Within Your Institution And With Your Voters </vt:lpstr>
      <vt:lpstr>Building Trust Within Your Institution And With Your Voters </vt:lpstr>
      <vt:lpstr>Discussion Breakout #3:  How Will You Protect Your Institution?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blessings and curses of piecemeal Reform</dc:title>
  <dc:creator>Thad Kousser</dc:creator>
  <cp:lastModifiedBy>Kousser, Thaddeus</cp:lastModifiedBy>
  <cp:revision>123</cp:revision>
  <cp:lastPrinted>2010-09-18T17:06:27Z</cp:lastPrinted>
  <dcterms:created xsi:type="dcterms:W3CDTF">2012-10-26T18:38:47Z</dcterms:created>
  <dcterms:modified xsi:type="dcterms:W3CDTF">2026-06-15T19:38:48Z</dcterms:modified>
</cp:coreProperties>
</file>