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</p:sldIdLst>
  <p:sldSz cx="9144000" cy="6845300"/>
  <p:notesSz cx="9144000" cy="68453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2043"/>
            <a:ext cx="7772400" cy="1437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33368"/>
            <a:ext cx="6400800" cy="171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9144000" cy="684528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00" y="1563750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4655820" y="0"/>
                </a:moveTo>
                <a:lnTo>
                  <a:pt x="0" y="0"/>
                </a:lnTo>
                <a:lnTo>
                  <a:pt x="0" y="109727"/>
                </a:lnTo>
                <a:lnTo>
                  <a:pt x="4655820" y="109727"/>
                </a:lnTo>
                <a:lnTo>
                  <a:pt x="465582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09600" y="1563752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901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11250"/>
            <a:ext cx="9144000" cy="1127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434211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592"/>
                </a:lnTo>
                <a:lnTo>
                  <a:pt x="9144000" y="45592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1431290"/>
          </a:xfrm>
          <a:custGeom>
            <a:avLst/>
            <a:gdLst/>
            <a:ahLst/>
            <a:cxnLst/>
            <a:rect l="l" t="t" r="r" b="b"/>
            <a:pathLst>
              <a:path w="9144000" h="1431290">
                <a:moveTo>
                  <a:pt x="9144000" y="0"/>
                </a:moveTo>
                <a:lnTo>
                  <a:pt x="0" y="0"/>
                </a:lnTo>
                <a:lnTo>
                  <a:pt x="0" y="1430909"/>
                </a:lnTo>
                <a:lnTo>
                  <a:pt x="9144000" y="143090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8485" y="606593"/>
            <a:ext cx="7123149" cy="44801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4419"/>
            <a:ext cx="3977640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4419"/>
            <a:ext cx="3977640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812" y="299986"/>
            <a:ext cx="8072374" cy="13875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812" y="1708023"/>
            <a:ext cx="7646670" cy="4593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66129"/>
            <a:ext cx="2926080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66129"/>
            <a:ext cx="2103120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66129"/>
            <a:ext cx="2103120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jp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9144000" cy="6845300"/>
            <a:chOff x="0" y="12"/>
            <a:chExt cx="9144000" cy="6845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9144000" cy="68452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5800" y="2389759"/>
              <a:ext cx="4803775" cy="109855"/>
            </a:xfrm>
            <a:custGeom>
              <a:avLst/>
              <a:gdLst/>
              <a:ahLst/>
              <a:cxnLst/>
              <a:rect l="l" t="t" r="r" b="b"/>
              <a:pathLst>
                <a:path w="4803775" h="109855">
                  <a:moveTo>
                    <a:pt x="4803521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803521" y="109727"/>
                  </a:lnTo>
                  <a:lnTo>
                    <a:pt x="4803521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5800" y="238976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400" y="0"/>
                  </a:lnTo>
                </a:path>
              </a:pathLst>
            </a:custGeom>
            <a:ln w="9017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764412" y="1098422"/>
            <a:ext cx="7591425" cy="1227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cap="small" dirty="0"/>
              <a:t>Legislation</a:t>
            </a:r>
            <a:r>
              <a:rPr sz="3900" cap="small" spc="295" dirty="0"/>
              <a:t> </a:t>
            </a:r>
            <a:r>
              <a:rPr sz="3200" dirty="0">
                <a:latin typeface="Segoe Print"/>
                <a:cs typeface="Segoe Print"/>
              </a:rPr>
              <a:t>and</a:t>
            </a:r>
            <a:r>
              <a:rPr sz="3200" spc="-35" dirty="0">
                <a:latin typeface="Segoe Print"/>
                <a:cs typeface="Segoe Print"/>
              </a:rPr>
              <a:t> </a:t>
            </a:r>
            <a:r>
              <a:rPr sz="3200" dirty="0">
                <a:latin typeface="Segoe Print"/>
                <a:cs typeface="Segoe Print"/>
              </a:rPr>
              <a:t>the</a:t>
            </a:r>
            <a:r>
              <a:rPr sz="3200" spc="-15" dirty="0">
                <a:latin typeface="Segoe Print"/>
                <a:cs typeface="Segoe Print"/>
              </a:rPr>
              <a:t> </a:t>
            </a:r>
            <a:r>
              <a:rPr sz="3900" cap="small" spc="-10" dirty="0"/>
              <a:t>Judiciary:</a:t>
            </a:r>
            <a:endParaRPr sz="3900">
              <a:latin typeface="Segoe Print"/>
              <a:cs typeface="Segoe Print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cap="small" dirty="0"/>
              <a:t>How</a:t>
            </a:r>
            <a:r>
              <a:rPr cap="small" spc="145" dirty="0"/>
              <a:t> </a:t>
            </a:r>
            <a:r>
              <a:rPr cap="small" dirty="0"/>
              <a:t>Courts</a:t>
            </a:r>
            <a:r>
              <a:rPr cap="small" spc="165" dirty="0"/>
              <a:t> </a:t>
            </a:r>
            <a:r>
              <a:rPr cap="small" dirty="0"/>
              <a:t>Interpret</a:t>
            </a:r>
            <a:r>
              <a:rPr cap="small" spc="175" dirty="0"/>
              <a:t> </a:t>
            </a:r>
            <a:r>
              <a:rPr cap="small" dirty="0"/>
              <a:t>The</a:t>
            </a:r>
            <a:r>
              <a:rPr cap="small" spc="160" dirty="0"/>
              <a:t> </a:t>
            </a:r>
            <a:r>
              <a:rPr cap="small" spc="-55" dirty="0"/>
              <a:t>Law.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26413" y="3405885"/>
            <a:ext cx="4024629" cy="176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765">
              <a:lnSpc>
                <a:spcPct val="11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Midwestern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Legislative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Conference </a:t>
            </a:r>
            <a:r>
              <a:rPr sz="1800" dirty="0">
                <a:latin typeface="Verdana"/>
                <a:cs typeface="Verdana"/>
              </a:rPr>
              <a:t>BILLD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July,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2026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Verdana"/>
                <a:cs typeface="Verdana"/>
              </a:rPr>
              <a:t>Robert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R.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Cupp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600" dirty="0">
                <a:latin typeface="Verdana"/>
                <a:cs typeface="Verdana"/>
              </a:rPr>
              <a:t>Former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Justice,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Supreme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Court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Ohio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6413" y="5703951"/>
            <a:ext cx="34690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©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Robert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R.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Cupp,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2026.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All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rights </a:t>
            </a:r>
            <a:r>
              <a:rPr sz="1200" spc="-10" dirty="0">
                <a:latin typeface="Verdana"/>
                <a:cs typeface="Verdana"/>
              </a:rPr>
              <a:t>reserved.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78636"/>
            <a:ext cx="533400" cy="227329"/>
          </a:xfrm>
          <a:custGeom>
            <a:avLst/>
            <a:gdLst/>
            <a:ahLst/>
            <a:cxnLst/>
            <a:rect l="l" t="t" r="r" b="b"/>
            <a:pathLst>
              <a:path w="533400" h="227330">
                <a:moveTo>
                  <a:pt x="533400" y="0"/>
                </a:moveTo>
                <a:lnTo>
                  <a:pt x="0" y="0"/>
                </a:lnTo>
                <a:lnTo>
                  <a:pt x="0" y="226949"/>
                </a:lnTo>
                <a:lnTo>
                  <a:pt x="533400" y="226949"/>
                </a:lnTo>
                <a:lnTo>
                  <a:pt x="533400" y="0"/>
                </a:lnTo>
                <a:close/>
              </a:path>
            </a:pathLst>
          </a:custGeom>
          <a:solidFill>
            <a:srgbClr val="DD8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9787" y="1278636"/>
            <a:ext cx="8554085" cy="227329"/>
          </a:xfrm>
          <a:custGeom>
            <a:avLst/>
            <a:gdLst/>
            <a:ahLst/>
            <a:cxnLst/>
            <a:rect l="l" t="t" r="r" b="b"/>
            <a:pathLst>
              <a:path w="8554085" h="227330">
                <a:moveTo>
                  <a:pt x="8554085" y="0"/>
                </a:moveTo>
                <a:lnTo>
                  <a:pt x="0" y="0"/>
                </a:lnTo>
                <a:lnTo>
                  <a:pt x="0" y="226949"/>
                </a:lnTo>
                <a:lnTo>
                  <a:pt x="8554085" y="226949"/>
                </a:lnTo>
                <a:lnTo>
                  <a:pt x="8554085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>
                <a:solidFill>
                  <a:srgbClr val="775F54"/>
                </a:solidFill>
                <a:latin typeface="Tw Cen MT"/>
                <a:cs typeface="Tw Cen MT"/>
              </a:rPr>
              <a:t>QUIZ</a:t>
            </a:r>
            <a:endParaRPr sz="4400">
              <a:latin typeface="Tw Cen MT"/>
              <a:cs typeface="Tw Cen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 marR="508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Do</a:t>
            </a:r>
            <a:r>
              <a:rPr sz="2800" spc="-55" dirty="0"/>
              <a:t> </a:t>
            </a:r>
            <a:r>
              <a:rPr sz="2800" dirty="0"/>
              <a:t>you</a:t>
            </a:r>
            <a:r>
              <a:rPr sz="2800" spc="-35" dirty="0"/>
              <a:t> </a:t>
            </a:r>
            <a:r>
              <a:rPr sz="2800" dirty="0"/>
              <a:t>agree</a:t>
            </a:r>
            <a:r>
              <a:rPr sz="2800" spc="-45" dirty="0"/>
              <a:t> </a:t>
            </a:r>
            <a:r>
              <a:rPr sz="2800" dirty="0"/>
              <a:t>or</a:t>
            </a:r>
            <a:r>
              <a:rPr sz="2800" spc="-45" dirty="0"/>
              <a:t> </a:t>
            </a:r>
            <a:r>
              <a:rPr sz="2800" dirty="0"/>
              <a:t>disagree</a:t>
            </a:r>
            <a:r>
              <a:rPr sz="2800" spc="-10" dirty="0"/>
              <a:t> </a:t>
            </a:r>
            <a:r>
              <a:rPr sz="2800" dirty="0"/>
              <a:t>with</a:t>
            </a:r>
            <a:r>
              <a:rPr sz="2800" spc="-50" dirty="0"/>
              <a:t> </a:t>
            </a:r>
            <a:r>
              <a:rPr sz="2800" dirty="0"/>
              <a:t>each</a:t>
            </a:r>
            <a:r>
              <a:rPr sz="2800" spc="-35" dirty="0"/>
              <a:t> </a:t>
            </a:r>
            <a:r>
              <a:rPr sz="2800" dirty="0"/>
              <a:t>of</a:t>
            </a:r>
            <a:r>
              <a:rPr sz="2800" spc="-50" dirty="0"/>
              <a:t> </a:t>
            </a:r>
            <a:r>
              <a:rPr sz="2800" spc="-25" dirty="0"/>
              <a:t>the </a:t>
            </a:r>
            <a:r>
              <a:rPr sz="2800" dirty="0"/>
              <a:t>following</a:t>
            </a:r>
            <a:r>
              <a:rPr sz="2800" spc="-95" dirty="0"/>
              <a:t> </a:t>
            </a:r>
            <a:r>
              <a:rPr sz="2800" spc="-10" dirty="0"/>
              <a:t>statements?</a:t>
            </a:r>
            <a:endParaRPr sz="2800"/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2800"/>
          </a:p>
          <a:p>
            <a:pPr marL="622300" marR="917575" indent="-609600">
              <a:lnSpc>
                <a:spcPts val="2810"/>
              </a:lnSpc>
              <a:buSzPct val="75000"/>
              <a:buFont typeface="Wingdings"/>
              <a:buChar char=""/>
              <a:tabLst>
                <a:tab pos="622300" algn="l"/>
              </a:tabLst>
            </a:pPr>
            <a:r>
              <a:rPr sz="2600" dirty="0"/>
              <a:t>Judges</a:t>
            </a:r>
            <a:r>
              <a:rPr sz="2600" spc="-35" dirty="0"/>
              <a:t> </a:t>
            </a:r>
            <a:r>
              <a:rPr sz="2600" dirty="0"/>
              <a:t>often</a:t>
            </a:r>
            <a:r>
              <a:rPr sz="2600" spc="-65" dirty="0"/>
              <a:t> </a:t>
            </a:r>
            <a:r>
              <a:rPr sz="2600" dirty="0"/>
              <a:t>misinterpret</a:t>
            </a:r>
            <a:r>
              <a:rPr sz="2600" spc="-60" dirty="0"/>
              <a:t> </a:t>
            </a:r>
            <a:r>
              <a:rPr sz="2600" dirty="0"/>
              <a:t>a</a:t>
            </a:r>
            <a:r>
              <a:rPr sz="2600" spc="-55" dirty="0"/>
              <a:t> </a:t>
            </a:r>
            <a:r>
              <a:rPr sz="2600" spc="-10" dirty="0"/>
              <a:t>statute’s </a:t>
            </a:r>
            <a:r>
              <a:rPr sz="2600" dirty="0"/>
              <a:t>intended</a:t>
            </a:r>
            <a:r>
              <a:rPr sz="2600" spc="-90" dirty="0"/>
              <a:t> </a:t>
            </a:r>
            <a:r>
              <a:rPr sz="2600" spc="-10" dirty="0"/>
              <a:t>meaning.</a:t>
            </a:r>
            <a:endParaRPr sz="2600"/>
          </a:p>
          <a:p>
            <a:pPr>
              <a:lnSpc>
                <a:spcPct val="100000"/>
              </a:lnSpc>
              <a:spcBef>
                <a:spcPts val="1050"/>
              </a:spcBef>
              <a:buFont typeface="Wingdings"/>
              <a:buChar char=""/>
            </a:pPr>
            <a:endParaRPr sz="2600"/>
          </a:p>
          <a:p>
            <a:pPr marL="622300" marR="183515" indent="-609600">
              <a:lnSpc>
                <a:spcPts val="2810"/>
              </a:lnSpc>
              <a:buSzPct val="75000"/>
              <a:buFont typeface="Wingdings"/>
              <a:buChar char=""/>
              <a:tabLst>
                <a:tab pos="622300" algn="l"/>
              </a:tabLst>
            </a:pPr>
            <a:r>
              <a:rPr sz="2600" dirty="0"/>
              <a:t>Legislators</a:t>
            </a:r>
            <a:r>
              <a:rPr sz="2600" spc="-110" dirty="0"/>
              <a:t> </a:t>
            </a:r>
            <a:r>
              <a:rPr sz="2600" dirty="0"/>
              <a:t>sometimes</a:t>
            </a:r>
            <a:r>
              <a:rPr sz="2600" spc="-110" dirty="0"/>
              <a:t> </a:t>
            </a:r>
            <a:r>
              <a:rPr sz="2600" dirty="0"/>
              <a:t>deliberately</a:t>
            </a:r>
            <a:r>
              <a:rPr sz="2600" spc="-85" dirty="0"/>
              <a:t> </a:t>
            </a:r>
            <a:r>
              <a:rPr sz="2600" spc="-25" dirty="0"/>
              <a:t>use </a:t>
            </a:r>
            <a:r>
              <a:rPr sz="2600" dirty="0"/>
              <a:t>ambiguous</a:t>
            </a:r>
            <a:r>
              <a:rPr sz="2600" spc="-50" dirty="0"/>
              <a:t> </a:t>
            </a:r>
            <a:r>
              <a:rPr sz="2600" dirty="0"/>
              <a:t>language</a:t>
            </a:r>
            <a:r>
              <a:rPr sz="2600" spc="-40" dirty="0"/>
              <a:t> </a:t>
            </a:r>
            <a:r>
              <a:rPr sz="2600" dirty="0"/>
              <a:t>in</a:t>
            </a:r>
            <a:r>
              <a:rPr sz="2600" spc="-55" dirty="0"/>
              <a:t> </a:t>
            </a:r>
            <a:r>
              <a:rPr sz="2600" dirty="0"/>
              <a:t>writing</a:t>
            </a:r>
            <a:r>
              <a:rPr sz="2600" spc="-75" dirty="0"/>
              <a:t> </a:t>
            </a:r>
            <a:r>
              <a:rPr sz="2600" dirty="0"/>
              <a:t>a</a:t>
            </a:r>
            <a:r>
              <a:rPr sz="2600" spc="-40" dirty="0"/>
              <a:t> </a:t>
            </a:r>
            <a:r>
              <a:rPr sz="2600" spc="-10" dirty="0"/>
              <a:t>statute.</a:t>
            </a:r>
            <a:endParaRPr sz="2600"/>
          </a:p>
          <a:p>
            <a:pPr>
              <a:lnSpc>
                <a:spcPct val="100000"/>
              </a:lnSpc>
              <a:spcBef>
                <a:spcPts val="1045"/>
              </a:spcBef>
              <a:buFont typeface="Wingdings"/>
              <a:buChar char=""/>
            </a:pPr>
            <a:endParaRPr sz="2600"/>
          </a:p>
          <a:p>
            <a:pPr marL="622300" marR="692150" indent="-609600">
              <a:lnSpc>
                <a:spcPts val="2810"/>
              </a:lnSpc>
              <a:buSzPct val="75000"/>
              <a:buFont typeface="Wingdings"/>
              <a:buChar char=""/>
              <a:tabLst>
                <a:tab pos="622300" algn="l"/>
              </a:tabLst>
            </a:pPr>
            <a:r>
              <a:rPr sz="2600" dirty="0"/>
              <a:t>Statutes</a:t>
            </a:r>
            <a:r>
              <a:rPr sz="2600" spc="-55" dirty="0"/>
              <a:t> </a:t>
            </a:r>
            <a:r>
              <a:rPr sz="2600" dirty="0"/>
              <a:t>are</a:t>
            </a:r>
            <a:r>
              <a:rPr sz="2600" spc="-45" dirty="0"/>
              <a:t> </a:t>
            </a:r>
            <a:r>
              <a:rPr sz="2600" dirty="0"/>
              <a:t>easier</a:t>
            </a:r>
            <a:r>
              <a:rPr sz="2600" spc="-50" dirty="0"/>
              <a:t> </a:t>
            </a:r>
            <a:r>
              <a:rPr sz="2600" dirty="0"/>
              <a:t>to</a:t>
            </a:r>
            <a:r>
              <a:rPr sz="2600" spc="-45" dirty="0"/>
              <a:t> </a:t>
            </a:r>
            <a:r>
              <a:rPr sz="2600" dirty="0"/>
              <a:t>understand</a:t>
            </a:r>
            <a:r>
              <a:rPr sz="2600" spc="-35" dirty="0"/>
              <a:t> </a:t>
            </a:r>
            <a:r>
              <a:rPr sz="2600" spc="-25" dirty="0"/>
              <a:t>and </a:t>
            </a:r>
            <a:r>
              <a:rPr sz="2600" dirty="0"/>
              <a:t>interpret</a:t>
            </a:r>
            <a:r>
              <a:rPr sz="2600" spc="-55" dirty="0"/>
              <a:t> </a:t>
            </a:r>
            <a:r>
              <a:rPr sz="2600" dirty="0"/>
              <a:t>than</a:t>
            </a:r>
            <a:r>
              <a:rPr sz="2600" spc="-35" dirty="0"/>
              <a:t> </a:t>
            </a:r>
            <a:r>
              <a:rPr sz="2600" dirty="0"/>
              <a:t>case</a:t>
            </a:r>
            <a:r>
              <a:rPr sz="2600" spc="-60" dirty="0"/>
              <a:t> </a:t>
            </a:r>
            <a:r>
              <a:rPr sz="2600" spc="-20" dirty="0"/>
              <a:t>law.</a:t>
            </a:r>
            <a:endParaRPr sz="2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9144000" y="0"/>
                </a:moveTo>
                <a:lnTo>
                  <a:pt x="0" y="0"/>
                </a:lnTo>
                <a:lnTo>
                  <a:pt x="0" y="6845681"/>
                </a:lnTo>
                <a:lnTo>
                  <a:pt x="9144000" y="684568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0254" y="0"/>
            <a:ext cx="4995658" cy="68453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9144000" y="0"/>
                </a:moveTo>
                <a:lnTo>
                  <a:pt x="0" y="0"/>
                </a:lnTo>
                <a:lnTo>
                  <a:pt x="0" y="6845681"/>
                </a:lnTo>
                <a:lnTo>
                  <a:pt x="9144000" y="684568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3350" y="933450"/>
            <a:ext cx="8716010" cy="5704840"/>
            <a:chOff x="133350" y="933450"/>
            <a:chExt cx="8716010" cy="57048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952512"/>
              <a:ext cx="4809716" cy="56662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952512"/>
              <a:ext cx="4258068" cy="566623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2400" y="952500"/>
              <a:ext cx="8677910" cy="5666740"/>
            </a:xfrm>
            <a:custGeom>
              <a:avLst/>
              <a:gdLst/>
              <a:ahLst/>
              <a:cxnLst/>
              <a:rect l="l" t="t" r="r" b="b"/>
              <a:pathLst>
                <a:path w="8677910" h="5666740">
                  <a:moveTo>
                    <a:pt x="0" y="0"/>
                  </a:moveTo>
                  <a:lnTo>
                    <a:pt x="8677656" y="0"/>
                  </a:lnTo>
                  <a:lnTo>
                    <a:pt x="8677656" y="5666232"/>
                  </a:lnTo>
                  <a:lnTo>
                    <a:pt x="0" y="5666232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015">
              <a:lnSpc>
                <a:spcPct val="100000"/>
              </a:lnSpc>
              <a:spcBef>
                <a:spcPts val="100"/>
              </a:spcBef>
            </a:pPr>
            <a:r>
              <a:rPr sz="3200" cap="small" spc="70" dirty="0">
                <a:solidFill>
                  <a:srgbClr val="FFFFFF"/>
                </a:solidFill>
                <a:latin typeface="Segoe UI Symbol"/>
                <a:cs typeface="Segoe UI Symbol"/>
              </a:rPr>
              <a:t>Timelines</a:t>
            </a:r>
            <a:r>
              <a:rPr sz="3200" cap="small" spc="265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3200" cap="small" dirty="0">
                <a:solidFill>
                  <a:srgbClr val="FFFFFF"/>
                </a:solidFill>
                <a:latin typeface="Segoe UI Symbol"/>
                <a:cs typeface="Segoe UI Symbol"/>
              </a:rPr>
              <a:t>for</a:t>
            </a:r>
            <a:r>
              <a:rPr sz="3200" cap="small" spc="250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3200" cap="small" spc="50" dirty="0">
                <a:solidFill>
                  <a:srgbClr val="FFFFFF"/>
                </a:solidFill>
                <a:latin typeface="Segoe UI Symbol"/>
                <a:cs typeface="Segoe UI Symbol"/>
              </a:rPr>
              <a:t>Court</a:t>
            </a:r>
            <a:r>
              <a:rPr sz="3200" cap="small" spc="270" dirty="0">
                <a:solidFill>
                  <a:srgbClr val="FFFFFF"/>
                </a:solidFill>
                <a:latin typeface="Segoe UI Symbol"/>
                <a:cs typeface="Segoe UI Symbol"/>
              </a:rPr>
              <a:t> </a:t>
            </a:r>
            <a:r>
              <a:rPr sz="3200" cap="small" spc="30" dirty="0">
                <a:solidFill>
                  <a:srgbClr val="FFFFFF"/>
                </a:solidFill>
                <a:latin typeface="Segoe UI Symbol"/>
                <a:cs typeface="Segoe UI Symbol"/>
              </a:rPr>
              <a:t>Appeals</a:t>
            </a:r>
            <a:endParaRPr sz="320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8460" rIns="0" bIns="0" rtlCol="0">
            <a:spAutoFit/>
          </a:bodyPr>
          <a:lstStyle/>
          <a:p>
            <a:pPr marL="2745105">
              <a:lnSpc>
                <a:spcPct val="100000"/>
              </a:lnSpc>
              <a:spcBef>
                <a:spcPts val="100"/>
              </a:spcBef>
            </a:pPr>
            <a:r>
              <a:rPr sz="4400" b="1" spc="-10" dirty="0">
                <a:latin typeface="Arial"/>
                <a:cs typeface="Arial"/>
              </a:rPr>
              <a:t>STATUTE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817" y="2054479"/>
            <a:ext cx="8229600" cy="2129155"/>
          </a:xfrm>
          <a:prstGeom prst="rect">
            <a:avLst/>
          </a:prstGeom>
          <a:ln w="31876">
            <a:solidFill>
              <a:srgbClr val="C00000"/>
            </a:solidFill>
          </a:ln>
        </p:spPr>
        <p:txBody>
          <a:bodyPr vert="horz" wrap="square" lIns="0" tIns="297180" rIns="0" bIns="0" rtlCol="0">
            <a:spAutoFit/>
          </a:bodyPr>
          <a:lstStyle/>
          <a:p>
            <a:pPr marL="434340" marR="668020">
              <a:lnSpc>
                <a:spcPct val="101000"/>
              </a:lnSpc>
              <a:spcBef>
                <a:spcPts val="2340"/>
              </a:spcBef>
              <a:tabLst>
                <a:tab pos="2839720" algn="l"/>
              </a:tabLst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“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No</a:t>
            </a:r>
            <a:r>
              <a:rPr sz="2800" b="1" spc="-5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person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shall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bring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a</a:t>
            </a:r>
            <a:r>
              <a:rPr sz="2800" b="1" spc="-5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pet</a:t>
            </a:r>
            <a:r>
              <a:rPr sz="2800" b="1" spc="-5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into</a:t>
            </a:r>
            <a:r>
              <a:rPr sz="2800" b="1" spc="-4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50" dirty="0">
                <a:solidFill>
                  <a:srgbClr val="000099"/>
                </a:solidFill>
                <a:latin typeface="Verdana"/>
                <a:cs typeface="Verdana"/>
              </a:rPr>
              <a:t>a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state</a:t>
            </a:r>
            <a:r>
              <a:rPr sz="2800" b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20" dirty="0">
                <a:solidFill>
                  <a:srgbClr val="000099"/>
                </a:solidFill>
                <a:latin typeface="Verdana"/>
                <a:cs typeface="Verdana"/>
              </a:rPr>
              <a:t>park.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	Violation</a:t>
            </a:r>
            <a:r>
              <a:rPr sz="2800" b="1" spc="-4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of</a:t>
            </a:r>
            <a:r>
              <a:rPr sz="2800" b="1" spc="-5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this</a:t>
            </a:r>
            <a:r>
              <a:rPr sz="2800" b="1" spc="-5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Verdana"/>
                <a:cs typeface="Verdana"/>
              </a:rPr>
              <a:t>statute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shall</a:t>
            </a:r>
            <a:r>
              <a:rPr sz="28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be</a:t>
            </a:r>
            <a:r>
              <a:rPr sz="2800" b="1" spc="-2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a</a:t>
            </a:r>
            <a:r>
              <a:rPr sz="2800" b="1" spc="-2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fine</a:t>
            </a:r>
            <a:r>
              <a:rPr sz="28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of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up</a:t>
            </a:r>
            <a:r>
              <a:rPr sz="28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to</a:t>
            </a:r>
            <a:r>
              <a:rPr sz="2800" b="1" spc="-3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Verdana"/>
                <a:cs typeface="Verdana"/>
              </a:rPr>
              <a:t>$50”.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8460" rIns="0" bIns="0" rtlCol="0">
            <a:spAutoFit/>
          </a:bodyPr>
          <a:lstStyle/>
          <a:p>
            <a:pPr marL="2745105">
              <a:lnSpc>
                <a:spcPct val="100000"/>
              </a:lnSpc>
              <a:spcBef>
                <a:spcPts val="100"/>
              </a:spcBef>
            </a:pPr>
            <a:r>
              <a:rPr sz="4400" b="1" spc="-10" dirty="0">
                <a:latin typeface="Arial"/>
                <a:cs typeface="Arial"/>
              </a:rPr>
              <a:t>STATUTE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713" y="2078367"/>
            <a:ext cx="7145020" cy="137668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65"/>
              </a:spcBef>
              <a:tabLst>
                <a:tab pos="2418715" algn="l"/>
              </a:tabLst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“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No</a:t>
            </a:r>
            <a:r>
              <a:rPr sz="2800" b="1" spc="-5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person</a:t>
            </a:r>
            <a:r>
              <a:rPr sz="2800" b="1" spc="-3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shall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bring</a:t>
            </a:r>
            <a:r>
              <a:rPr sz="2800" b="1" spc="-3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a</a:t>
            </a:r>
            <a:r>
              <a:rPr sz="2800" b="1" spc="-4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pet</a:t>
            </a:r>
            <a:r>
              <a:rPr sz="2800" b="1" spc="-5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into</a:t>
            </a:r>
            <a:r>
              <a:rPr sz="2800" b="1" spc="-4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50" dirty="0">
                <a:solidFill>
                  <a:srgbClr val="000099"/>
                </a:solidFill>
                <a:latin typeface="Verdana"/>
                <a:cs typeface="Verdana"/>
              </a:rPr>
              <a:t>a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state</a:t>
            </a:r>
            <a:r>
              <a:rPr sz="2800" b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Verdana"/>
                <a:cs typeface="Verdana"/>
              </a:rPr>
              <a:t>park.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	Violation</a:t>
            </a:r>
            <a:r>
              <a:rPr sz="2800" b="1" spc="-4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of</a:t>
            </a:r>
            <a:r>
              <a:rPr sz="2800" b="1" spc="-5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this</a:t>
            </a:r>
            <a:r>
              <a:rPr sz="2800" b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Verdana"/>
                <a:cs typeface="Verdana"/>
              </a:rPr>
              <a:t>statute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shall</a:t>
            </a:r>
            <a:r>
              <a:rPr sz="28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be</a:t>
            </a:r>
            <a:r>
              <a:rPr sz="2800" b="1" spc="-2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a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fine</a:t>
            </a:r>
            <a:r>
              <a:rPr sz="28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up</a:t>
            </a:r>
            <a:r>
              <a:rPr sz="28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dirty="0">
                <a:solidFill>
                  <a:srgbClr val="000099"/>
                </a:solidFill>
                <a:latin typeface="Verdana"/>
                <a:cs typeface="Verdana"/>
              </a:rPr>
              <a:t>to</a:t>
            </a:r>
            <a:r>
              <a:rPr sz="2800" b="1" spc="-3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Verdana"/>
                <a:cs typeface="Verdana"/>
              </a:rPr>
              <a:t>$50”.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77627" y="3931908"/>
            <a:ext cx="1623695" cy="2058035"/>
            <a:chOff x="3977627" y="3931908"/>
            <a:chExt cx="1623695" cy="2058035"/>
          </a:xfrm>
        </p:grpSpPr>
        <p:sp>
          <p:nvSpPr>
            <p:cNvPr id="5" name="object 5"/>
            <p:cNvSpPr/>
            <p:nvPr/>
          </p:nvSpPr>
          <p:spPr>
            <a:xfrm>
              <a:off x="4503432" y="4011942"/>
              <a:ext cx="46355" cy="23495"/>
            </a:xfrm>
            <a:custGeom>
              <a:avLst/>
              <a:gdLst/>
              <a:ahLst/>
              <a:cxnLst/>
              <a:rect l="l" t="t" r="r" b="b"/>
              <a:pathLst>
                <a:path w="46354" h="23495">
                  <a:moveTo>
                    <a:pt x="0" y="0"/>
                  </a:moveTo>
                  <a:lnTo>
                    <a:pt x="22860" y="0"/>
                  </a:lnTo>
                </a:path>
                <a:path w="46354" h="23495">
                  <a:moveTo>
                    <a:pt x="0" y="22873"/>
                  </a:moveTo>
                  <a:lnTo>
                    <a:pt x="45731" y="22873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00500" y="3931908"/>
              <a:ext cx="1600200" cy="297191"/>
            </a:xfrm>
            <a:prstGeom prst="rect">
              <a:avLst/>
            </a:prstGeom>
          </p:spPr>
        </p:pic>
        <p:pic>
          <p:nvPicPr>
            <p:cNvPr id="7" name="object 7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7627" y="4229115"/>
              <a:ext cx="1623060" cy="685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0" y="4297719"/>
              <a:ext cx="1600200" cy="1371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3357" y="4434893"/>
              <a:ext cx="1554454" cy="480006"/>
            </a:xfrm>
            <a:prstGeom prst="rect">
              <a:avLst/>
            </a:prstGeom>
          </p:spPr>
        </p:pic>
        <p:pic>
          <p:nvPicPr>
            <p:cNvPr id="10" name="object 10" descr="þÿ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37657" y="4914912"/>
              <a:ext cx="640053" cy="91427"/>
            </a:xfrm>
            <a:prstGeom prst="rect">
              <a:avLst/>
            </a:prstGeom>
          </p:spPr>
        </p:pic>
        <p:pic>
          <p:nvPicPr>
            <p:cNvPr id="11" name="object 11" descr="þÿ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7657" y="5006393"/>
              <a:ext cx="662927" cy="68553"/>
            </a:xfrm>
            <a:prstGeom prst="rect">
              <a:avLst/>
            </a:prstGeom>
          </p:spPr>
        </p:pic>
        <p:pic>
          <p:nvPicPr>
            <p:cNvPr id="12" name="object 12" descr="þÿ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37657" y="5074945"/>
              <a:ext cx="685800" cy="2057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37657" y="5280686"/>
              <a:ext cx="708660" cy="1828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51957" y="5463539"/>
              <a:ext cx="571500" cy="1600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51957" y="5623572"/>
              <a:ext cx="640053" cy="2057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51957" y="5829315"/>
              <a:ext cx="662928" cy="16003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64412" y="6042278"/>
            <a:ext cx="7546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549775" algn="l"/>
                <a:tab pos="5978525" algn="l"/>
                <a:tab pos="6961505" algn="l"/>
              </a:tabLst>
            </a:pPr>
            <a:r>
              <a:rPr sz="1800" b="1" dirty="0">
                <a:latin typeface="Verdana"/>
                <a:cs typeface="Verdana"/>
              </a:rPr>
              <a:t>The</a:t>
            </a:r>
            <a:r>
              <a:rPr sz="1800" b="1" spc="-5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statute</a:t>
            </a:r>
            <a:r>
              <a:rPr sz="1800" b="1" spc="-1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does</a:t>
            </a:r>
            <a:r>
              <a:rPr sz="1800" b="1" spc="-6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not</a:t>
            </a:r>
            <a:r>
              <a:rPr sz="1800" b="1" spc="-3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define</a:t>
            </a:r>
            <a:r>
              <a:rPr sz="1800" b="1" spc="-35" dirty="0">
                <a:latin typeface="Verdana"/>
                <a:cs typeface="Verdana"/>
              </a:rPr>
              <a:t> </a:t>
            </a:r>
            <a:r>
              <a:rPr sz="1800" b="1" spc="-10" dirty="0">
                <a:latin typeface="Verdana"/>
                <a:cs typeface="Verdana"/>
              </a:rPr>
              <a:t>“pet.”</a:t>
            </a:r>
            <a:r>
              <a:rPr sz="1800" b="1" dirty="0">
                <a:latin typeface="Verdana"/>
                <a:cs typeface="Verdana"/>
              </a:rPr>
              <a:t>	Is</a:t>
            </a:r>
            <a:r>
              <a:rPr sz="1800" b="1" spc="-1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a</a:t>
            </a:r>
            <a:r>
              <a:rPr sz="1800" b="1" spc="-1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fish</a:t>
            </a:r>
            <a:r>
              <a:rPr sz="1800" b="1" spc="-5" dirty="0">
                <a:latin typeface="Verdana"/>
                <a:cs typeface="Verdana"/>
              </a:rPr>
              <a:t> </a:t>
            </a:r>
            <a:r>
              <a:rPr sz="1800" b="1" spc="-50" dirty="0">
                <a:latin typeface="Verdana"/>
                <a:cs typeface="Verdana"/>
              </a:rPr>
              <a:t>a</a:t>
            </a:r>
            <a:r>
              <a:rPr sz="1800" b="1" dirty="0">
                <a:latin typeface="Verdana"/>
                <a:cs typeface="Verdana"/>
              </a:rPr>
              <a:t>	</a:t>
            </a:r>
            <a:r>
              <a:rPr sz="1800" b="1" spc="-10" dirty="0">
                <a:latin typeface="Verdana"/>
                <a:cs typeface="Verdana"/>
              </a:rPr>
              <a:t>“pet”?</a:t>
            </a:r>
            <a:r>
              <a:rPr sz="1800" b="1" dirty="0">
                <a:latin typeface="Verdana"/>
                <a:cs typeface="Verdana"/>
              </a:rPr>
              <a:t>	</a:t>
            </a:r>
            <a:r>
              <a:rPr sz="1800" b="1" spc="-20" dirty="0">
                <a:latin typeface="Verdana"/>
                <a:cs typeface="Verdana"/>
              </a:rPr>
              <a:t>This </a:t>
            </a:r>
            <a:r>
              <a:rPr sz="1800" b="1" dirty="0">
                <a:latin typeface="Verdana"/>
                <a:cs typeface="Verdana"/>
              </a:rPr>
              <a:t>ambiguity</a:t>
            </a:r>
            <a:r>
              <a:rPr sz="1800" b="1" spc="-5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could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be</a:t>
            </a:r>
            <a:r>
              <a:rPr sz="1800" b="1" spc="-5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eliminated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if</a:t>
            </a:r>
            <a:r>
              <a:rPr sz="1800" b="1" spc="-5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the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statute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defined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spc="-10" dirty="0">
                <a:latin typeface="Verdana"/>
                <a:cs typeface="Verdana"/>
              </a:rPr>
              <a:t>“pet”.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268345" y="312178"/>
            <a:ext cx="26054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10" dirty="0">
                <a:latin typeface="Arial"/>
                <a:cs typeface="Arial"/>
              </a:rPr>
              <a:t>STATUTE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217677"/>
            <a:ext cx="8403590" cy="1666239"/>
          </a:xfrm>
          <a:prstGeom prst="rect">
            <a:avLst/>
          </a:prstGeom>
          <a:ln w="25780">
            <a:solidFill>
              <a:srgbClr val="C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342900" marR="53340">
              <a:lnSpc>
                <a:spcPct val="100800"/>
              </a:lnSpc>
              <a:spcBef>
                <a:spcPts val="260"/>
              </a:spcBef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“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No</a:t>
            </a:r>
            <a:r>
              <a:rPr sz="3200" b="1" spc="-2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person</a:t>
            </a:r>
            <a:r>
              <a:rPr sz="3200" b="1" spc="-4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shall</a:t>
            </a:r>
            <a:r>
              <a:rPr sz="32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bring</a:t>
            </a:r>
            <a:r>
              <a:rPr sz="3200" b="1" spc="-2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a</a:t>
            </a:r>
            <a:r>
              <a:rPr sz="32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pet</a:t>
            </a:r>
            <a:r>
              <a:rPr sz="3200" b="1" spc="-2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into</a:t>
            </a:r>
            <a:r>
              <a:rPr sz="3200" b="1" spc="-1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spc="-50" dirty="0">
                <a:solidFill>
                  <a:srgbClr val="000099"/>
                </a:solidFill>
                <a:latin typeface="Verdana"/>
                <a:cs typeface="Verdana"/>
              </a:rPr>
              <a:t>a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state</a:t>
            </a:r>
            <a:r>
              <a:rPr sz="3200" b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park.</a:t>
            </a:r>
            <a:r>
              <a:rPr sz="3200" b="1" spc="-7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Violation</a:t>
            </a:r>
            <a:r>
              <a:rPr sz="3200" b="1" spc="-4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of</a:t>
            </a:r>
            <a:r>
              <a:rPr sz="3200" b="1" spc="-7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this</a:t>
            </a:r>
            <a:r>
              <a:rPr sz="3200" b="1" spc="-6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spc="-10" dirty="0">
                <a:solidFill>
                  <a:srgbClr val="000099"/>
                </a:solidFill>
                <a:latin typeface="Verdana"/>
                <a:cs typeface="Verdana"/>
              </a:rPr>
              <a:t>statute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shall</a:t>
            </a:r>
            <a:r>
              <a:rPr sz="3200" b="1" spc="-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be</a:t>
            </a:r>
            <a:r>
              <a:rPr sz="3200" b="1" spc="-2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a</a:t>
            </a:r>
            <a:r>
              <a:rPr sz="32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fine</a:t>
            </a:r>
            <a:r>
              <a:rPr sz="3200" b="1" spc="-1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up</a:t>
            </a:r>
            <a:r>
              <a:rPr sz="3200" b="1" spc="-3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dirty="0">
                <a:solidFill>
                  <a:srgbClr val="000099"/>
                </a:solidFill>
                <a:latin typeface="Verdana"/>
                <a:cs typeface="Verdana"/>
              </a:rPr>
              <a:t>to</a:t>
            </a:r>
            <a:r>
              <a:rPr sz="3200" b="1" spc="-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200" b="1" spc="-10" dirty="0">
                <a:solidFill>
                  <a:srgbClr val="000099"/>
                </a:solidFill>
                <a:latin typeface="Verdana"/>
                <a:cs typeface="Verdana"/>
              </a:rPr>
              <a:t>$50”.</a:t>
            </a:r>
            <a:endParaRPr sz="32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3295" y="3084576"/>
            <a:ext cx="8397240" cy="3070860"/>
            <a:chOff x="463295" y="3084576"/>
            <a:chExt cx="8397240" cy="3070860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295" y="3084576"/>
              <a:ext cx="4437899" cy="3070860"/>
            </a:xfrm>
            <a:prstGeom prst="rect">
              <a:avLst/>
            </a:prstGeom>
          </p:spPr>
        </p:pic>
        <p:pic>
          <p:nvPicPr>
            <p:cNvPr id="6" name="object 6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8291" y="3099803"/>
              <a:ext cx="4142232" cy="273406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40613" y="6004178"/>
            <a:ext cx="77298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Is</a:t>
            </a:r>
            <a:r>
              <a:rPr sz="1800" b="1" spc="-4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this</a:t>
            </a:r>
            <a:r>
              <a:rPr sz="1800" b="1" spc="-3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what</a:t>
            </a:r>
            <a:r>
              <a:rPr sz="1800" b="1" spc="-4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the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legislature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intended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by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using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the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spc="-20" dirty="0">
                <a:latin typeface="Verdana"/>
                <a:cs typeface="Verdana"/>
              </a:rPr>
              <a:t>word </a:t>
            </a:r>
            <a:r>
              <a:rPr sz="1800" b="1" dirty="0">
                <a:latin typeface="Verdana"/>
                <a:cs typeface="Verdana"/>
              </a:rPr>
              <a:t>“pet?”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Should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a</a:t>
            </a:r>
            <a:r>
              <a:rPr sz="1800" b="1" spc="-5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court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interpret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the</a:t>
            </a:r>
            <a:r>
              <a:rPr sz="1800" b="1" spc="-3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term</a:t>
            </a:r>
            <a:r>
              <a:rPr sz="1800" b="1" spc="-4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“pet”</a:t>
            </a:r>
            <a:r>
              <a:rPr sz="1800" b="1" spc="-2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to</a:t>
            </a:r>
            <a:r>
              <a:rPr sz="1800" b="1" spc="-4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only</a:t>
            </a:r>
            <a:r>
              <a:rPr sz="1800" b="1" spc="-35" dirty="0">
                <a:latin typeface="Verdana"/>
                <a:cs typeface="Verdana"/>
              </a:rPr>
              <a:t> </a:t>
            </a:r>
            <a:r>
              <a:rPr sz="1800" b="1" spc="-20" dirty="0">
                <a:latin typeface="Verdana"/>
                <a:cs typeface="Verdana"/>
              </a:rPr>
              <a:t>mean </a:t>
            </a:r>
            <a:r>
              <a:rPr sz="1800" b="1" dirty="0">
                <a:latin typeface="Verdana"/>
                <a:cs typeface="Verdana"/>
              </a:rPr>
              <a:t>these</a:t>
            </a:r>
            <a:r>
              <a:rPr sz="1800" b="1" spc="-2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types</a:t>
            </a:r>
            <a:r>
              <a:rPr sz="1800" b="1" spc="-4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of</a:t>
            </a:r>
            <a:r>
              <a:rPr sz="1800" b="1" spc="-35" dirty="0">
                <a:latin typeface="Verdana"/>
                <a:cs typeface="Verdana"/>
              </a:rPr>
              <a:t> </a:t>
            </a:r>
            <a:r>
              <a:rPr sz="1800" b="1" spc="-20" dirty="0">
                <a:latin typeface="Verdana"/>
                <a:cs typeface="Verdana"/>
              </a:rPr>
              <a:t>pets?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47648" y="403478"/>
            <a:ext cx="76428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11830" algn="l"/>
              </a:tabLst>
            </a:pPr>
            <a:r>
              <a:rPr sz="5400" b="1" spc="-10" dirty="0">
                <a:latin typeface="Arial"/>
                <a:cs typeface="Arial"/>
              </a:rPr>
              <a:t>Statutory</a:t>
            </a:r>
            <a:r>
              <a:rPr sz="5400" b="1" dirty="0">
                <a:latin typeface="Arial"/>
                <a:cs typeface="Arial"/>
              </a:rPr>
              <a:t>	</a:t>
            </a:r>
            <a:r>
              <a:rPr sz="5400" b="1" spc="-10" dirty="0">
                <a:latin typeface="Arial"/>
                <a:cs typeface="Arial"/>
              </a:rPr>
              <a:t>Interpretation</a:t>
            </a:r>
            <a:endParaRPr sz="5400">
              <a:latin typeface="Arial"/>
              <a:cs typeface="Arial"/>
            </a:endParaRPr>
          </a:p>
        </p:txBody>
      </p:sp>
      <p:pic>
        <p:nvPicPr>
          <p:cNvPr id="3" name="object 3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905012"/>
            <a:ext cx="3124200" cy="39227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22013" y="2034158"/>
            <a:ext cx="3935095" cy="2610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i="1" dirty="0">
                <a:solidFill>
                  <a:srgbClr val="000099"/>
                </a:solidFill>
                <a:latin typeface="Verdana"/>
                <a:cs typeface="Verdana"/>
              </a:rPr>
              <a:t>Primary</a:t>
            </a:r>
            <a:r>
              <a:rPr sz="4000" b="1" i="1" spc="-15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4000" b="1" i="1" spc="-10" dirty="0">
                <a:solidFill>
                  <a:srgbClr val="000099"/>
                </a:solidFill>
                <a:latin typeface="Verdana"/>
                <a:cs typeface="Verdana"/>
              </a:rPr>
              <a:t>goal:</a:t>
            </a:r>
            <a:endParaRPr sz="4000">
              <a:latin typeface="Verdana"/>
              <a:cs typeface="Verdana"/>
            </a:endParaRPr>
          </a:p>
          <a:p>
            <a:pPr marL="355600" marR="5080" indent="-342900">
              <a:lnSpc>
                <a:spcPct val="100000"/>
              </a:lnSpc>
              <a:spcBef>
                <a:spcPts val="2595"/>
              </a:spcBef>
            </a:pPr>
            <a:r>
              <a:rPr sz="3600" b="1" dirty="0">
                <a:solidFill>
                  <a:srgbClr val="000099"/>
                </a:solidFill>
                <a:latin typeface="Verdana"/>
                <a:cs typeface="Verdana"/>
              </a:rPr>
              <a:t>“give</a:t>
            </a:r>
            <a:r>
              <a:rPr sz="3600" b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600" b="1" dirty="0">
                <a:solidFill>
                  <a:srgbClr val="000099"/>
                </a:solidFill>
                <a:latin typeface="Verdana"/>
                <a:cs typeface="Verdana"/>
              </a:rPr>
              <a:t>effect</a:t>
            </a:r>
            <a:r>
              <a:rPr sz="3600" b="1" spc="-4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600" b="1" spc="-25" dirty="0">
                <a:solidFill>
                  <a:srgbClr val="000099"/>
                </a:solidFill>
                <a:latin typeface="Verdana"/>
                <a:cs typeface="Verdana"/>
              </a:rPr>
              <a:t>to </a:t>
            </a:r>
            <a:r>
              <a:rPr sz="3600" b="1" dirty="0">
                <a:solidFill>
                  <a:srgbClr val="000099"/>
                </a:solidFill>
                <a:latin typeface="Verdana"/>
                <a:cs typeface="Verdana"/>
              </a:rPr>
              <a:t>the</a:t>
            </a:r>
            <a:r>
              <a:rPr sz="3600" b="1" spc="-3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600" b="1" dirty="0">
                <a:solidFill>
                  <a:srgbClr val="000099"/>
                </a:solidFill>
                <a:latin typeface="Verdana"/>
                <a:cs typeface="Verdana"/>
              </a:rPr>
              <a:t>will</a:t>
            </a:r>
            <a:r>
              <a:rPr sz="3600" b="1" spc="-4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600" b="1" dirty="0">
                <a:solidFill>
                  <a:srgbClr val="000099"/>
                </a:solidFill>
                <a:latin typeface="Verdana"/>
                <a:cs typeface="Verdana"/>
              </a:rPr>
              <a:t>of</a:t>
            </a:r>
            <a:r>
              <a:rPr sz="3600" b="1" spc="5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3600" b="1" spc="-25" dirty="0">
                <a:solidFill>
                  <a:srgbClr val="000099"/>
                </a:solidFill>
                <a:latin typeface="Verdana"/>
                <a:cs typeface="Verdana"/>
              </a:rPr>
              <a:t>the </a:t>
            </a:r>
            <a:r>
              <a:rPr sz="3600" b="1" spc="-10" dirty="0">
                <a:solidFill>
                  <a:srgbClr val="000099"/>
                </a:solidFill>
                <a:latin typeface="Verdana"/>
                <a:cs typeface="Verdana"/>
              </a:rPr>
              <a:t>legislature.”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2013" y="5746622"/>
            <a:ext cx="429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--U.S.</a:t>
            </a:r>
            <a:r>
              <a:rPr sz="1800" b="1" spc="-6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Chief</a:t>
            </a:r>
            <a:r>
              <a:rPr sz="1800" b="1" spc="-45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Justice</a:t>
            </a:r>
            <a:r>
              <a:rPr sz="1800" b="1" spc="-2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John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spc="-10" dirty="0">
                <a:latin typeface="Verdana"/>
                <a:cs typeface="Verdana"/>
              </a:rPr>
              <a:t>Marsha</a:t>
            </a:r>
            <a:r>
              <a:rPr sz="1800" spc="-10" dirty="0">
                <a:latin typeface="Verdana"/>
                <a:cs typeface="Verdana"/>
              </a:rPr>
              <a:t>ll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221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/>
                <a:cs typeface="Verdana"/>
              </a:rPr>
              <a:t>Interpretation</a:t>
            </a:r>
            <a:r>
              <a:rPr b="1" spc="-145" dirty="0">
                <a:latin typeface="Verdana"/>
                <a:cs typeface="Verdana"/>
              </a:rPr>
              <a:t> </a:t>
            </a:r>
            <a:r>
              <a:rPr b="1" spc="-10" dirty="0">
                <a:latin typeface="Verdana"/>
                <a:cs typeface="Verdana"/>
              </a:rPr>
              <a:t>Problems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5541" y="2495943"/>
            <a:ext cx="7743190" cy="267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200" b="1" spc="-10" dirty="0">
                <a:latin typeface="Verdana"/>
                <a:cs typeface="Verdana"/>
              </a:rPr>
              <a:t>Ambiguous</a:t>
            </a:r>
            <a:endParaRPr sz="32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1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200" b="1" dirty="0">
                <a:latin typeface="Verdana"/>
                <a:cs typeface="Verdana"/>
              </a:rPr>
              <a:t>Provisions</a:t>
            </a:r>
            <a:r>
              <a:rPr sz="3200" b="1" spc="-140" dirty="0">
                <a:latin typeface="Verdana"/>
                <a:cs typeface="Verdana"/>
              </a:rPr>
              <a:t> </a:t>
            </a:r>
            <a:r>
              <a:rPr sz="3200" b="1" spc="-10" dirty="0">
                <a:latin typeface="Verdana"/>
                <a:cs typeface="Verdana"/>
              </a:rPr>
              <a:t>Conflict</a:t>
            </a:r>
            <a:endParaRPr sz="3200">
              <a:latin typeface="Verdana"/>
              <a:cs typeface="Verdana"/>
            </a:endParaRPr>
          </a:p>
          <a:p>
            <a:pPr marL="480695" marR="5080" indent="-468630">
              <a:lnSpc>
                <a:spcPts val="3070"/>
              </a:lnSpc>
              <a:spcBef>
                <a:spcPts val="386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200" b="1" dirty="0">
                <a:latin typeface="Verdana"/>
                <a:cs typeface="Verdana"/>
              </a:rPr>
              <a:t>Gaps</a:t>
            </a:r>
            <a:r>
              <a:rPr sz="3200" b="1" spc="-6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-</a:t>
            </a:r>
            <a:r>
              <a:rPr sz="3200" b="1" spc="-45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incomplete</a:t>
            </a:r>
            <a:r>
              <a:rPr sz="3200" b="1" spc="-4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provisions</a:t>
            </a:r>
            <a:r>
              <a:rPr sz="3200" b="1" spc="-55" dirty="0">
                <a:latin typeface="Verdana"/>
                <a:cs typeface="Verdana"/>
              </a:rPr>
              <a:t> </a:t>
            </a:r>
            <a:r>
              <a:rPr sz="3200" b="1" spc="-25" dirty="0">
                <a:latin typeface="Verdana"/>
                <a:cs typeface="Verdana"/>
              </a:rPr>
              <a:t>or 	</a:t>
            </a:r>
            <a:r>
              <a:rPr sz="3200" b="1" spc="-10" dirty="0">
                <a:latin typeface="Verdana"/>
                <a:cs typeface="Verdana"/>
              </a:rPr>
              <a:t>directions.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45300"/>
            <a:chOff x="0" y="0"/>
            <a:chExt cx="9144000" cy="6845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45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4718" y="2162594"/>
              <a:ext cx="312432" cy="1630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24459" y="1889054"/>
              <a:ext cx="74663" cy="631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32750" y="5571300"/>
              <a:ext cx="103644" cy="1406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8486" y="2433840"/>
              <a:ext cx="92964" cy="31653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0454" y="2973349"/>
              <a:ext cx="1080541" cy="31851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7623" y="2970263"/>
              <a:ext cx="231673" cy="30099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61150" y="4788408"/>
              <a:ext cx="989114" cy="246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59026" y="5690603"/>
              <a:ext cx="1581937" cy="19966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98664" y="5777509"/>
              <a:ext cx="1542300" cy="3870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26095" y="5690603"/>
              <a:ext cx="1514868" cy="1432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56974" y="2445979"/>
              <a:ext cx="161558" cy="2423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85274" y="1914116"/>
              <a:ext cx="160021" cy="2423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92895" y="2149895"/>
              <a:ext cx="132600" cy="1406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85272" y="2273793"/>
              <a:ext cx="140224" cy="16764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16695" y="5592811"/>
              <a:ext cx="105168" cy="1450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89932" y="1786140"/>
              <a:ext cx="4131564" cy="70406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57318" y="5986138"/>
              <a:ext cx="134150" cy="14340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98464" y="6141586"/>
              <a:ext cx="143268" cy="16624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10000" y="6147584"/>
              <a:ext cx="114300" cy="1312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80091" y="6084823"/>
              <a:ext cx="2190000" cy="6146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00868" y="6076213"/>
              <a:ext cx="2383523" cy="4556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75532" y="6117335"/>
              <a:ext cx="2261590" cy="3490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42050" y="6014759"/>
              <a:ext cx="143281" cy="1406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607564" y="5716325"/>
              <a:ext cx="114300" cy="16477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26923" y="2810243"/>
              <a:ext cx="275818" cy="402336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06196" y="2449080"/>
              <a:ext cx="121932" cy="3794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01008" y="2765992"/>
              <a:ext cx="323082" cy="793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38200" y="2426207"/>
              <a:ext cx="397763" cy="248566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57668" y="2252472"/>
              <a:ext cx="7077468" cy="886970"/>
            </a:xfrm>
            <a:prstGeom prst="rect">
              <a:avLst/>
            </a:prstGeom>
          </p:spPr>
        </p:pic>
      </p:grpSp>
      <p:sp>
        <p:nvSpPr>
          <p:cNvPr id="33" name="object 33" descr="$PPTXTitle"/>
          <p:cNvSpPr txBox="1">
            <a:spLocks noGrp="1"/>
          </p:cNvSpPr>
          <p:nvPr>
            <p:ph type="title"/>
          </p:nvPr>
        </p:nvSpPr>
        <p:spPr>
          <a:xfrm>
            <a:off x="1511300" y="2299208"/>
            <a:ext cx="61182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FFFFFF"/>
                </a:solidFill>
                <a:latin typeface="Tahoma"/>
                <a:cs typeface="Tahoma"/>
              </a:rPr>
              <a:t>Case</a:t>
            </a:r>
            <a:r>
              <a:rPr sz="60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6000" b="1" spc="-10" dirty="0">
                <a:solidFill>
                  <a:srgbClr val="FFFFFF"/>
                </a:solidFill>
                <a:latin typeface="Tahoma"/>
                <a:cs typeface="Tahoma"/>
              </a:rPr>
              <a:t>Discussion</a:t>
            </a:r>
            <a:endParaRPr sz="6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746"/>
              <a:ext cx="2535923" cy="85035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13432" y="2365247"/>
            <a:ext cx="4009517" cy="3086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9144000" y="0"/>
                </a:moveTo>
                <a:lnTo>
                  <a:pt x="0" y="0"/>
                </a:lnTo>
                <a:lnTo>
                  <a:pt x="0" y="6845681"/>
                </a:lnTo>
                <a:lnTo>
                  <a:pt x="9144000" y="684568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 descr="þÿ"/>
          <p:cNvGrpSpPr/>
          <p:nvPr/>
        </p:nvGrpSpPr>
        <p:grpSpPr>
          <a:xfrm>
            <a:off x="2135136" y="228612"/>
            <a:ext cx="5187950" cy="6314440"/>
            <a:chOff x="2135136" y="228612"/>
            <a:chExt cx="5187950" cy="6314440"/>
          </a:xfrm>
        </p:grpSpPr>
        <p:pic>
          <p:nvPicPr>
            <p:cNvPr id="4" name="object 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5136" y="228612"/>
              <a:ext cx="5187696" cy="63139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50820" y="5788279"/>
              <a:ext cx="4020185" cy="388620"/>
            </a:xfrm>
            <a:custGeom>
              <a:avLst/>
              <a:gdLst/>
              <a:ahLst/>
              <a:cxnLst/>
              <a:rect l="l" t="t" r="r" b="b"/>
              <a:pathLst>
                <a:path w="4020184" h="388620">
                  <a:moveTo>
                    <a:pt x="4020184" y="0"/>
                  </a:moveTo>
                  <a:lnTo>
                    <a:pt x="0" y="0"/>
                  </a:lnTo>
                  <a:lnTo>
                    <a:pt x="0" y="388493"/>
                  </a:lnTo>
                  <a:lnTo>
                    <a:pt x="4020184" y="388493"/>
                  </a:lnTo>
                  <a:lnTo>
                    <a:pt x="402018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38120" y="5740527"/>
            <a:ext cx="4046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Berlin Sans FB"/>
                <a:cs typeface="Berlin Sans FB"/>
              </a:rPr>
              <a:t>Puzzled</a:t>
            </a:r>
            <a:r>
              <a:rPr sz="2800" spc="-25" dirty="0">
                <a:solidFill>
                  <a:srgbClr val="FFFFFF"/>
                </a:solidFill>
                <a:latin typeface="Berlin Sans FB"/>
                <a:cs typeface="Berlin Sans FB"/>
              </a:rPr>
              <a:t> </a:t>
            </a:r>
            <a:r>
              <a:rPr sz="2800" dirty="0">
                <a:solidFill>
                  <a:srgbClr val="FFFFFF"/>
                </a:solidFill>
                <a:latin typeface="Berlin Sans FB"/>
                <a:cs typeface="Berlin Sans FB"/>
              </a:rPr>
              <a:t>by</a:t>
            </a:r>
            <a:r>
              <a:rPr sz="2800" spc="-40" dirty="0">
                <a:solidFill>
                  <a:srgbClr val="FFFFFF"/>
                </a:solidFill>
                <a:latin typeface="Berlin Sans FB"/>
                <a:cs typeface="Berlin Sans FB"/>
              </a:rPr>
              <a:t> </a:t>
            </a:r>
            <a:r>
              <a:rPr sz="2800" dirty="0">
                <a:solidFill>
                  <a:srgbClr val="FFFFFF"/>
                </a:solidFill>
                <a:latin typeface="Berlin Sans FB"/>
                <a:cs typeface="Berlin Sans FB"/>
              </a:rPr>
              <a:t>the</a:t>
            </a:r>
            <a:r>
              <a:rPr sz="2800" spc="-45" dirty="0">
                <a:solidFill>
                  <a:srgbClr val="FFFFFF"/>
                </a:solidFill>
                <a:latin typeface="Berlin Sans FB"/>
                <a:cs typeface="Berlin Sans FB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erlin Sans FB"/>
                <a:cs typeface="Berlin Sans FB"/>
              </a:rPr>
              <a:t>courthouse?</a:t>
            </a:r>
            <a:endParaRPr sz="2800">
              <a:latin typeface="Berlin Sans FB"/>
              <a:cs typeface="Berlin Sans F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1129411"/>
            <a:ext cx="7886700" cy="86106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75895" algn="ctr">
              <a:lnSpc>
                <a:spcPts val="3295"/>
              </a:lnSpc>
            </a:pPr>
            <a:r>
              <a:rPr sz="3000" b="0" spc="-45" dirty="0">
                <a:latin typeface="Calibri Light"/>
                <a:cs typeface="Calibri Light"/>
              </a:rPr>
              <a:t>Points</a:t>
            </a:r>
            <a:r>
              <a:rPr sz="3000" b="0" spc="-95" dirty="0">
                <a:latin typeface="Calibri Light"/>
                <a:cs typeface="Calibri Light"/>
              </a:rPr>
              <a:t> </a:t>
            </a:r>
            <a:r>
              <a:rPr sz="3000" b="0" dirty="0">
                <a:latin typeface="Calibri Light"/>
                <a:cs typeface="Calibri Light"/>
              </a:rPr>
              <a:t>to</a:t>
            </a:r>
            <a:r>
              <a:rPr sz="3000" b="0" spc="-90" dirty="0">
                <a:latin typeface="Calibri Light"/>
                <a:cs typeface="Calibri Light"/>
              </a:rPr>
              <a:t> </a:t>
            </a:r>
            <a:r>
              <a:rPr sz="3000" b="0" spc="-20" dirty="0">
                <a:latin typeface="Calibri Light"/>
                <a:cs typeface="Calibri Light"/>
              </a:rPr>
              <a:t>Know</a:t>
            </a:r>
            <a:endParaRPr sz="3000">
              <a:latin typeface="Calibri Light"/>
              <a:cs typeface="Calibri Light"/>
            </a:endParaRPr>
          </a:p>
          <a:p>
            <a:pPr algn="ctr">
              <a:lnSpc>
                <a:spcPts val="2755"/>
              </a:lnSpc>
              <a:tabLst>
                <a:tab pos="711835" algn="l"/>
              </a:tabLst>
            </a:pPr>
            <a:r>
              <a:rPr sz="2400" b="0" spc="-20" dirty="0">
                <a:latin typeface="Calibri Light"/>
                <a:cs typeface="Calibri Light"/>
              </a:rPr>
              <a:t>Case</a:t>
            </a:r>
            <a:r>
              <a:rPr sz="2400" b="0" dirty="0">
                <a:latin typeface="Calibri Light"/>
                <a:cs typeface="Calibri Light"/>
              </a:rPr>
              <a:t>	#1,</a:t>
            </a:r>
            <a:r>
              <a:rPr sz="2400" b="0" spc="-100" dirty="0">
                <a:latin typeface="Calibri Light"/>
                <a:cs typeface="Calibri Light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Burg.</a:t>
            </a:r>
            <a:r>
              <a:rPr sz="2400" b="0" spc="-80" dirty="0">
                <a:latin typeface="Calibri Light"/>
                <a:cs typeface="Calibri Light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Vs.</a:t>
            </a:r>
            <a:r>
              <a:rPr sz="2400" b="0" spc="-85" dirty="0">
                <a:latin typeface="Calibri Light"/>
                <a:cs typeface="Calibri Light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Zimmerman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2087371"/>
            <a:ext cx="7642859" cy="3506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Ordinary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Usage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20" dirty="0">
                <a:latin typeface="Calibri"/>
                <a:cs typeface="Calibri"/>
              </a:rPr>
              <a:t> Words</a:t>
            </a:r>
            <a:endParaRPr sz="1800">
              <a:latin typeface="Calibri"/>
              <a:cs typeface="Calibri"/>
            </a:endParaRPr>
          </a:p>
          <a:p>
            <a:pPr marL="526415" marR="5080" indent="-171450">
              <a:lnSpc>
                <a:spcPct val="140000"/>
              </a:lnSpc>
              <a:spcBef>
                <a:spcPts val="465"/>
              </a:spcBef>
              <a:buFont typeface="Wingdings"/>
              <a:buChar char=""/>
              <a:tabLst>
                <a:tab pos="527685" algn="l"/>
              </a:tabLst>
            </a:pPr>
            <a:r>
              <a:rPr sz="1500" dirty="0">
                <a:latin typeface="Calibri"/>
                <a:cs typeface="Calibri"/>
              </a:rPr>
              <a:t>The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words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and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phrases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statute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are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be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read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context,</a:t>
            </a:r>
            <a:r>
              <a:rPr sz="1500" spc="26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according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the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usual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rules</a:t>
            </a:r>
            <a:r>
              <a:rPr sz="1500" spc="-25" dirty="0">
                <a:latin typeface="Calibri"/>
                <a:cs typeface="Calibri"/>
              </a:rPr>
              <a:t> of 	</a:t>
            </a:r>
            <a:r>
              <a:rPr sz="1500" spc="-20" dirty="0">
                <a:latin typeface="Calibri"/>
                <a:cs typeface="Calibri"/>
              </a:rPr>
              <a:t>grammar,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and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given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their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common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meaning.</a:t>
            </a:r>
            <a:endParaRPr sz="1500">
              <a:latin typeface="Calibri"/>
              <a:cs typeface="Calibri"/>
            </a:endParaRPr>
          </a:p>
          <a:p>
            <a:pPr marL="868680" marR="31115" lvl="1" indent="-170815">
              <a:lnSpc>
                <a:spcPct val="140000"/>
              </a:lnSpc>
              <a:spcBef>
                <a:spcPts val="400"/>
              </a:spcBef>
              <a:buFont typeface="Arial"/>
              <a:buChar char="•"/>
              <a:tabLst>
                <a:tab pos="870585" algn="l"/>
              </a:tabLst>
            </a:pPr>
            <a:r>
              <a:rPr sz="1500" spc="-10" dirty="0">
                <a:latin typeface="Calibri"/>
                <a:cs typeface="Calibri"/>
              </a:rPr>
              <a:t>Exception: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if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by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legislative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definition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or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otherwise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words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and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phrases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have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acquired 	</a:t>
            </a:r>
            <a:r>
              <a:rPr sz="1500" dirty="0">
                <a:latin typeface="Calibri"/>
                <a:cs typeface="Calibri"/>
              </a:rPr>
              <a:t>a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technical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or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particular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meaning,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then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court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will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apply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the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technical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or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particular 	meaning</a:t>
            </a:r>
            <a:endParaRPr sz="15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595"/>
              </a:spcBef>
            </a:pPr>
            <a:r>
              <a:rPr sz="1800" b="1" dirty="0">
                <a:latin typeface="Calibri"/>
                <a:cs typeface="Calibri"/>
              </a:rPr>
              <a:t>Plain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Meaning.</a:t>
            </a:r>
            <a:endParaRPr sz="1800">
              <a:latin typeface="Calibri"/>
              <a:cs typeface="Calibri"/>
            </a:endParaRPr>
          </a:p>
          <a:p>
            <a:pPr marL="526415" marR="45085" indent="-171450" algn="just">
              <a:lnSpc>
                <a:spcPct val="140000"/>
              </a:lnSpc>
              <a:spcBef>
                <a:spcPts val="465"/>
              </a:spcBef>
              <a:buFont typeface="Wingdings"/>
              <a:buChar char=""/>
              <a:tabLst>
                <a:tab pos="527685" algn="l"/>
              </a:tabLst>
            </a:pPr>
            <a:r>
              <a:rPr sz="1500" dirty="0">
                <a:latin typeface="Calibri"/>
                <a:cs typeface="Calibri"/>
              </a:rPr>
              <a:t>A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statute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is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applied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according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its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plain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meaning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IF</a:t>
            </a:r>
            <a:r>
              <a:rPr sz="1500" b="1" u="none" spc="-2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the</a:t>
            </a:r>
            <a:r>
              <a:rPr sz="1500" u="none" spc="-2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language</a:t>
            </a:r>
            <a:r>
              <a:rPr sz="1500" u="none" spc="-4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of</a:t>
            </a:r>
            <a:r>
              <a:rPr sz="1500" u="none" spc="-2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the</a:t>
            </a:r>
            <a:r>
              <a:rPr sz="1500" u="none" spc="-15" dirty="0">
                <a:latin typeface="Calibri"/>
                <a:cs typeface="Calibri"/>
              </a:rPr>
              <a:t> </a:t>
            </a:r>
            <a:r>
              <a:rPr sz="1500" u="none" spc="-10" dirty="0">
                <a:latin typeface="Calibri"/>
                <a:cs typeface="Calibri"/>
              </a:rPr>
              <a:t>statute</a:t>
            </a:r>
            <a:r>
              <a:rPr sz="1500" u="none" spc="-4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is</a:t>
            </a:r>
            <a:r>
              <a:rPr sz="1500" u="none" spc="-2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plain</a:t>
            </a:r>
            <a:r>
              <a:rPr sz="1500" u="none" spc="-25" dirty="0">
                <a:latin typeface="Calibri"/>
                <a:cs typeface="Calibri"/>
              </a:rPr>
              <a:t> and 	</a:t>
            </a:r>
            <a:r>
              <a:rPr sz="1500" u="none" dirty="0">
                <a:latin typeface="Calibri"/>
                <a:cs typeface="Calibri"/>
              </a:rPr>
              <a:t>unambiguous</a:t>
            </a:r>
            <a:r>
              <a:rPr sz="1500" u="none" spc="-6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and</a:t>
            </a:r>
            <a:r>
              <a:rPr sz="1500" u="none" spc="-40" dirty="0">
                <a:latin typeface="Calibri"/>
                <a:cs typeface="Calibri"/>
              </a:rPr>
              <a:t> </a:t>
            </a:r>
            <a:r>
              <a:rPr sz="1500" u="none" spc="-10" dirty="0">
                <a:latin typeface="Calibri"/>
                <a:cs typeface="Calibri"/>
              </a:rPr>
              <a:t>conveys</a:t>
            </a:r>
            <a:r>
              <a:rPr sz="1500" u="none" spc="-2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a</a:t>
            </a:r>
            <a:r>
              <a:rPr sz="1500" u="none" spc="-3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clear</a:t>
            </a:r>
            <a:r>
              <a:rPr sz="1500" u="none" spc="-2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and</a:t>
            </a:r>
            <a:r>
              <a:rPr sz="1500" u="none" spc="-3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definite</a:t>
            </a:r>
            <a:r>
              <a:rPr sz="1500" u="none" spc="-2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meaning.</a:t>
            </a:r>
            <a:r>
              <a:rPr sz="1500" u="none" spc="28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In</a:t>
            </a:r>
            <a:r>
              <a:rPr sz="1500" u="none" spc="-3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such</a:t>
            </a:r>
            <a:r>
              <a:rPr sz="1500" u="none" spc="-2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situations,</a:t>
            </a:r>
            <a:r>
              <a:rPr sz="1500" u="none" spc="-5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a</a:t>
            </a:r>
            <a:r>
              <a:rPr sz="1500" u="none" spc="-2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court</a:t>
            </a:r>
            <a:r>
              <a:rPr sz="1500" u="none" spc="-4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will </a:t>
            </a:r>
            <a:r>
              <a:rPr sz="1500" u="none" spc="-25" dirty="0">
                <a:latin typeface="Calibri"/>
                <a:cs typeface="Calibri"/>
              </a:rPr>
              <a:t>not 	</a:t>
            </a:r>
            <a:r>
              <a:rPr sz="1500" u="none" dirty="0">
                <a:latin typeface="Calibri"/>
                <a:cs typeface="Calibri"/>
              </a:rPr>
              <a:t>utilize</a:t>
            </a:r>
            <a:r>
              <a:rPr sz="1500" u="none" spc="-1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the</a:t>
            </a:r>
            <a:r>
              <a:rPr sz="1500" u="none" spc="-35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rules</a:t>
            </a:r>
            <a:r>
              <a:rPr sz="1500" u="none" spc="-10" dirty="0">
                <a:latin typeface="Calibri"/>
                <a:cs typeface="Calibri"/>
              </a:rPr>
              <a:t> </a:t>
            </a:r>
            <a:r>
              <a:rPr sz="1500" u="none" dirty="0">
                <a:latin typeface="Calibri"/>
                <a:cs typeface="Calibri"/>
              </a:rPr>
              <a:t>of</a:t>
            </a:r>
            <a:r>
              <a:rPr sz="1500" u="none" spc="-20" dirty="0">
                <a:latin typeface="Calibri"/>
                <a:cs typeface="Calibri"/>
              </a:rPr>
              <a:t> </a:t>
            </a:r>
            <a:r>
              <a:rPr sz="1500" u="none" spc="-10" dirty="0">
                <a:latin typeface="Calibri"/>
                <a:cs typeface="Calibri"/>
              </a:rPr>
              <a:t>statutory</a:t>
            </a:r>
            <a:r>
              <a:rPr sz="1500" u="none" spc="-65" dirty="0">
                <a:latin typeface="Calibri"/>
                <a:cs typeface="Calibri"/>
              </a:rPr>
              <a:t> </a:t>
            </a:r>
            <a:r>
              <a:rPr sz="1500" u="none" spc="-10" dirty="0">
                <a:latin typeface="Calibri"/>
                <a:cs typeface="Calibri"/>
              </a:rPr>
              <a:t>constructions.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175260" rIns="0" bIns="0" rtlCol="0">
            <a:spAutoFit/>
          </a:bodyPr>
          <a:lstStyle/>
          <a:p>
            <a:pPr marL="6350" algn="ctr">
              <a:lnSpc>
                <a:spcPts val="3820"/>
              </a:lnSpc>
              <a:spcBef>
                <a:spcPts val="1380"/>
              </a:spcBef>
            </a:pPr>
            <a:r>
              <a:rPr sz="3300" b="0" spc="-25" dirty="0">
                <a:latin typeface="Calibri Light"/>
                <a:cs typeface="Calibri Light"/>
              </a:rPr>
              <a:t>Points</a:t>
            </a:r>
            <a:r>
              <a:rPr sz="3300" b="0" spc="-145" dirty="0">
                <a:latin typeface="Calibri Light"/>
                <a:cs typeface="Calibri Light"/>
              </a:rPr>
              <a:t> </a:t>
            </a:r>
            <a:r>
              <a:rPr sz="3300" b="0" dirty="0">
                <a:latin typeface="Calibri Light"/>
                <a:cs typeface="Calibri Light"/>
              </a:rPr>
              <a:t>to</a:t>
            </a:r>
            <a:r>
              <a:rPr sz="3300" b="0" spc="-135" dirty="0">
                <a:latin typeface="Calibri Light"/>
                <a:cs typeface="Calibri Light"/>
              </a:rPr>
              <a:t> </a:t>
            </a:r>
            <a:r>
              <a:rPr sz="3300" b="0" spc="-20" dirty="0">
                <a:latin typeface="Calibri Light"/>
                <a:cs typeface="Calibri Light"/>
              </a:rPr>
              <a:t>Know</a:t>
            </a:r>
            <a:endParaRPr sz="3300">
              <a:latin typeface="Calibri Light"/>
              <a:cs typeface="Calibri Light"/>
            </a:endParaRPr>
          </a:p>
          <a:p>
            <a:pPr algn="ctr">
              <a:lnSpc>
                <a:spcPts val="3100"/>
              </a:lnSpc>
              <a:tabLst>
                <a:tab pos="702945" algn="l"/>
              </a:tabLst>
            </a:pPr>
            <a:r>
              <a:rPr sz="2400" b="0" spc="-20" dirty="0">
                <a:latin typeface="Calibri Light"/>
                <a:cs typeface="Calibri Light"/>
              </a:rPr>
              <a:t>Case</a:t>
            </a:r>
            <a:r>
              <a:rPr sz="2400" b="0" dirty="0">
                <a:latin typeface="Calibri Light"/>
                <a:cs typeface="Calibri Light"/>
              </a:rPr>
              <a:t>	#1,</a:t>
            </a:r>
            <a:r>
              <a:rPr sz="2400" b="0" spc="-85" dirty="0">
                <a:latin typeface="Calibri Light"/>
                <a:cs typeface="Calibri Light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Burg.</a:t>
            </a:r>
            <a:r>
              <a:rPr sz="2400" b="0" spc="-80" dirty="0">
                <a:latin typeface="Calibri Light"/>
                <a:cs typeface="Calibri Light"/>
              </a:rPr>
              <a:t> </a:t>
            </a:r>
            <a:r>
              <a:rPr sz="2400" b="0" spc="-35" dirty="0">
                <a:latin typeface="Calibri Light"/>
                <a:cs typeface="Calibri Light"/>
              </a:rPr>
              <a:t>Vs.</a:t>
            </a:r>
            <a:r>
              <a:rPr sz="2400" b="0" spc="-80" dirty="0">
                <a:latin typeface="Calibri Light"/>
                <a:cs typeface="Calibri Light"/>
              </a:rPr>
              <a:t> </a:t>
            </a:r>
            <a:r>
              <a:rPr sz="2400" b="0" spc="-30" dirty="0">
                <a:latin typeface="Calibri Light"/>
                <a:cs typeface="Calibri Light"/>
              </a:rPr>
              <a:t>Zimmerman,</a:t>
            </a:r>
            <a:r>
              <a:rPr sz="2400" b="0" spc="-75" dirty="0">
                <a:latin typeface="Calibri Light"/>
                <a:cs typeface="Calibri Light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cont‘d</a:t>
            </a:r>
            <a:r>
              <a:rPr sz="2700" b="0" spc="-10" dirty="0">
                <a:latin typeface="Calibri Light"/>
                <a:cs typeface="Calibri Light"/>
              </a:rPr>
              <a:t>.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1684654"/>
            <a:ext cx="7670800" cy="262763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100" b="1" spc="-10" dirty="0">
                <a:latin typeface="Calibri"/>
                <a:cs typeface="Calibri"/>
              </a:rPr>
              <a:t>Practical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pointer:</a:t>
            </a:r>
            <a:endParaRPr sz="2100">
              <a:latin typeface="Calibri"/>
              <a:cs typeface="Calibri"/>
            </a:endParaRPr>
          </a:p>
          <a:p>
            <a:pPr marL="388620" marR="5080" indent="-375920">
              <a:lnSpc>
                <a:spcPct val="128600"/>
              </a:lnSpc>
              <a:spcBef>
                <a:spcPts val="710"/>
              </a:spcBef>
              <a:buSzPct val="114285"/>
              <a:buFont typeface="Wingdings"/>
              <a:buChar char=""/>
              <a:tabLst>
                <a:tab pos="698500" algn="l"/>
              </a:tabLst>
            </a:pPr>
            <a:r>
              <a:rPr sz="2100" dirty="0">
                <a:latin typeface="Calibri"/>
                <a:cs typeface="Calibri"/>
              </a:rPr>
              <a:t>If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you,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legislator,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don’t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understand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what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particular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phrase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or 	</a:t>
            </a:r>
            <a:r>
              <a:rPr sz="2100" dirty="0">
                <a:latin typeface="Calibri"/>
                <a:cs typeface="Calibri"/>
              </a:rPr>
              <a:t>provision in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bill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means,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then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not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going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understand 	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either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2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comes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before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case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or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controversy.</a:t>
            </a:r>
            <a:endParaRPr sz="2100">
              <a:latin typeface="Calibri"/>
              <a:cs typeface="Calibri"/>
            </a:endParaRPr>
          </a:p>
          <a:p>
            <a:pPr marL="527685" marR="356235" lvl="1" indent="-172720">
              <a:lnSpc>
                <a:spcPct val="120000"/>
              </a:lnSpc>
              <a:spcBef>
                <a:spcPts val="500"/>
              </a:spcBef>
              <a:buFont typeface="Arial"/>
              <a:buChar char="•"/>
              <a:tabLst>
                <a:tab pos="527685" algn="l"/>
              </a:tabLst>
            </a:pPr>
            <a:r>
              <a:rPr sz="2100" dirty="0">
                <a:latin typeface="Calibri"/>
                <a:cs typeface="Calibri"/>
              </a:rPr>
              <a:t>Nevertheless,</a:t>
            </a:r>
            <a:r>
              <a:rPr sz="2100" spc="40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still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required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make</a:t>
            </a:r>
            <a:r>
              <a:rPr sz="2100" spc="-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decision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the </a:t>
            </a:r>
            <a:r>
              <a:rPr sz="2100" spc="-10" dirty="0">
                <a:latin typeface="Calibri"/>
                <a:cs typeface="Calibri"/>
              </a:rPr>
              <a:t>case.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746"/>
              <a:ext cx="2563355" cy="850352"/>
            </a:xfrm>
            <a:prstGeom prst="rect">
              <a:avLst/>
            </a:prstGeom>
          </p:spPr>
        </p:pic>
      </p:grpSp>
      <p:pic>
        <p:nvPicPr>
          <p:cNvPr id="7" name="object 7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51150" y="2743215"/>
            <a:ext cx="4044695" cy="26776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746"/>
              <a:ext cx="2563355" cy="850352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57200" y="1772411"/>
            <a:ext cx="8229600" cy="4617720"/>
          </a:xfrm>
          <a:custGeom>
            <a:avLst/>
            <a:gdLst/>
            <a:ahLst/>
            <a:cxnLst/>
            <a:rect l="l" t="t" r="r" b="b"/>
            <a:pathLst>
              <a:path w="8229600" h="4617720">
                <a:moveTo>
                  <a:pt x="0" y="0"/>
                </a:moveTo>
                <a:lnTo>
                  <a:pt x="8229600" y="0"/>
                </a:lnTo>
                <a:lnTo>
                  <a:pt x="8229600" y="4617720"/>
                </a:lnTo>
                <a:lnTo>
                  <a:pt x="0" y="461772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B48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8108" y="2279523"/>
            <a:ext cx="7602220" cy="3011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2740" marR="140970" indent="-320040">
              <a:lnSpc>
                <a:spcPct val="100000"/>
              </a:lnSpc>
              <a:spcBef>
                <a:spcPts val="95"/>
              </a:spcBef>
              <a:buClr>
                <a:srgbClr val="EFAC00"/>
              </a:buClr>
              <a:buSzPct val="80357"/>
              <a:buFont typeface="Wingdings 2"/>
              <a:buChar char=""/>
              <a:tabLst>
                <a:tab pos="332740" algn="l"/>
              </a:tabLst>
            </a:pPr>
            <a:r>
              <a:rPr sz="2800" b="1" dirty="0">
                <a:latin typeface="Verdana"/>
                <a:cs typeface="Verdana"/>
              </a:rPr>
              <a:t>4511.01</a:t>
            </a:r>
            <a:r>
              <a:rPr sz="2800" b="1" spc="-9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Traffic</a:t>
            </a:r>
            <a:r>
              <a:rPr sz="2800" b="1" spc="-4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Laws</a:t>
            </a:r>
            <a:r>
              <a:rPr sz="2800" b="1" spc="-5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-</a:t>
            </a:r>
            <a:r>
              <a:rPr sz="2800" b="1" spc="-7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Operation</a:t>
            </a:r>
            <a:r>
              <a:rPr sz="2800" b="1" spc="-40" dirty="0">
                <a:latin typeface="Verdana"/>
                <a:cs typeface="Verdana"/>
              </a:rPr>
              <a:t> </a:t>
            </a:r>
            <a:r>
              <a:rPr sz="2800" b="1" spc="-25" dirty="0">
                <a:latin typeface="Verdana"/>
                <a:cs typeface="Verdana"/>
              </a:rPr>
              <a:t>of </a:t>
            </a:r>
            <a:r>
              <a:rPr sz="2800" b="1" dirty="0">
                <a:latin typeface="Verdana"/>
                <a:cs typeface="Verdana"/>
              </a:rPr>
              <a:t>Motor</a:t>
            </a:r>
            <a:r>
              <a:rPr sz="2800" b="1" spc="-9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Vehicles</a:t>
            </a:r>
            <a:r>
              <a:rPr sz="2800" b="1" spc="-75" dirty="0">
                <a:latin typeface="Verdana"/>
                <a:cs typeface="Verdana"/>
              </a:rPr>
              <a:t> </a:t>
            </a:r>
            <a:r>
              <a:rPr sz="2800" b="1" spc="-10" dirty="0">
                <a:latin typeface="Verdana"/>
                <a:cs typeface="Verdana"/>
              </a:rPr>
              <a:t>Definitions.</a:t>
            </a:r>
            <a:endParaRPr sz="2800">
              <a:latin typeface="Verdana"/>
              <a:cs typeface="Verdana"/>
            </a:endParaRPr>
          </a:p>
          <a:p>
            <a:pPr marL="332740" marR="5080" indent="-635">
              <a:lnSpc>
                <a:spcPct val="100000"/>
              </a:lnSpc>
              <a:spcBef>
                <a:spcPts val="3359"/>
              </a:spcBef>
              <a:tabLst>
                <a:tab pos="3144520" algn="l"/>
                <a:tab pos="4321810" algn="l"/>
              </a:tabLst>
            </a:pPr>
            <a:r>
              <a:rPr sz="2800" dirty="0">
                <a:latin typeface="Verdana"/>
                <a:cs typeface="Verdana"/>
              </a:rPr>
              <a:t>“As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used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this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chapter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***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Revised</a:t>
            </a:r>
            <a:r>
              <a:rPr sz="2800" spc="-13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Code:</a:t>
            </a:r>
            <a:r>
              <a:rPr sz="2800" dirty="0">
                <a:latin typeface="Verdana"/>
                <a:cs typeface="Verdana"/>
              </a:rPr>
              <a:t>	*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*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*</a:t>
            </a:r>
            <a:r>
              <a:rPr sz="2800" dirty="0">
                <a:latin typeface="Verdana"/>
                <a:cs typeface="Verdana"/>
              </a:rPr>
              <a:t>	(HHH)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b="1" spc="-10" dirty="0">
                <a:latin typeface="Verdana"/>
                <a:cs typeface="Verdana"/>
              </a:rPr>
              <a:t>“Operate” </a:t>
            </a:r>
            <a:r>
              <a:rPr sz="2800" b="1" dirty="0">
                <a:latin typeface="Verdana"/>
                <a:cs typeface="Verdana"/>
              </a:rPr>
              <a:t>means</a:t>
            </a:r>
            <a:r>
              <a:rPr sz="2800" b="1" spc="-4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to</a:t>
            </a:r>
            <a:r>
              <a:rPr sz="2800" b="1" spc="-6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cause</a:t>
            </a:r>
            <a:r>
              <a:rPr sz="2800" b="1" spc="-3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or</a:t>
            </a:r>
            <a:r>
              <a:rPr sz="2800" b="1" spc="-6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have</a:t>
            </a:r>
            <a:r>
              <a:rPr sz="2800" b="1" spc="-25" dirty="0">
                <a:latin typeface="Verdana"/>
                <a:cs typeface="Verdana"/>
              </a:rPr>
              <a:t> </a:t>
            </a:r>
            <a:r>
              <a:rPr sz="2800" b="1" spc="-10" dirty="0">
                <a:latin typeface="Verdana"/>
                <a:cs typeface="Verdana"/>
              </a:rPr>
              <a:t>caused </a:t>
            </a:r>
            <a:r>
              <a:rPr sz="2800" b="1" dirty="0">
                <a:latin typeface="Verdana"/>
                <a:cs typeface="Verdana"/>
              </a:rPr>
              <a:t>movement</a:t>
            </a:r>
            <a:r>
              <a:rPr sz="2800" b="1" spc="-2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of</a:t>
            </a:r>
            <a:r>
              <a:rPr sz="2800" b="1" spc="-5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a</a:t>
            </a:r>
            <a:r>
              <a:rPr sz="2800" b="1" spc="-3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vehicle</a:t>
            </a:r>
            <a:r>
              <a:rPr sz="2800" b="1" spc="-1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.</a:t>
            </a:r>
            <a:r>
              <a:rPr sz="2800" b="1" spc="-4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.</a:t>
            </a:r>
            <a:r>
              <a:rPr sz="2800" b="1" spc="-6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.</a:t>
            </a:r>
            <a:r>
              <a:rPr sz="2800" b="1" spc="-30" dirty="0">
                <a:latin typeface="Verdana"/>
                <a:cs typeface="Verdana"/>
              </a:rPr>
              <a:t> </a:t>
            </a:r>
            <a:r>
              <a:rPr sz="2800" b="1" spc="-25" dirty="0">
                <a:latin typeface="Verdana"/>
                <a:cs typeface="Verdana"/>
              </a:rPr>
              <a:t>.”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746"/>
              <a:ext cx="2563355" cy="850352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57200" y="1772411"/>
            <a:ext cx="8229600" cy="4617720"/>
          </a:xfrm>
          <a:custGeom>
            <a:avLst/>
            <a:gdLst/>
            <a:ahLst/>
            <a:cxnLst/>
            <a:rect l="l" t="t" r="r" b="b"/>
            <a:pathLst>
              <a:path w="8229600" h="4617720">
                <a:moveTo>
                  <a:pt x="0" y="0"/>
                </a:moveTo>
                <a:lnTo>
                  <a:pt x="8229600" y="0"/>
                </a:lnTo>
                <a:lnTo>
                  <a:pt x="8229600" y="4617720"/>
                </a:lnTo>
                <a:lnTo>
                  <a:pt x="0" y="4617720"/>
                </a:lnTo>
                <a:lnTo>
                  <a:pt x="0" y="0"/>
                </a:lnTo>
                <a:close/>
              </a:path>
            </a:pathLst>
          </a:custGeom>
          <a:ln w="56388">
            <a:solidFill>
              <a:srgbClr val="B48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8108" y="1811667"/>
            <a:ext cx="7776209" cy="433006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32740" marR="691515" indent="-320040">
              <a:lnSpc>
                <a:spcPts val="2810"/>
              </a:lnSpc>
              <a:spcBef>
                <a:spcPts val="455"/>
              </a:spcBef>
              <a:buClr>
                <a:srgbClr val="EFAC00"/>
              </a:buClr>
              <a:buSzPct val="78846"/>
              <a:buFont typeface="Wingdings 2"/>
              <a:buChar char=""/>
              <a:tabLst>
                <a:tab pos="332740" algn="l"/>
              </a:tabLst>
            </a:pPr>
            <a:r>
              <a:rPr sz="2600" b="1" dirty="0">
                <a:latin typeface="Verdana"/>
                <a:cs typeface="Verdana"/>
              </a:rPr>
              <a:t>Following</a:t>
            </a:r>
            <a:r>
              <a:rPr sz="2600" b="1" spc="-4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the</a:t>
            </a:r>
            <a:r>
              <a:rPr sz="2600" b="1" spc="-20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court</a:t>
            </a:r>
            <a:r>
              <a:rPr sz="2600" b="1" spc="-4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decision,</a:t>
            </a:r>
            <a:r>
              <a:rPr sz="2600" b="1" spc="-50" dirty="0">
                <a:latin typeface="Verdana"/>
                <a:cs typeface="Verdana"/>
              </a:rPr>
              <a:t> </a:t>
            </a:r>
            <a:r>
              <a:rPr sz="2600" b="1" spc="-25" dirty="0">
                <a:latin typeface="Verdana"/>
                <a:cs typeface="Verdana"/>
              </a:rPr>
              <a:t>the </a:t>
            </a:r>
            <a:r>
              <a:rPr sz="2600" b="1" dirty="0">
                <a:latin typeface="Verdana"/>
                <a:cs typeface="Verdana"/>
              </a:rPr>
              <a:t>legislature</a:t>
            </a:r>
            <a:r>
              <a:rPr sz="2600" b="1" spc="-4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enacted</a:t>
            </a:r>
            <a:r>
              <a:rPr sz="2600" b="1" spc="-50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a</a:t>
            </a:r>
            <a:r>
              <a:rPr sz="2600" b="1" spc="-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new</a:t>
            </a:r>
            <a:r>
              <a:rPr sz="2600" b="1" spc="-2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offense</a:t>
            </a:r>
            <a:r>
              <a:rPr sz="2600" b="1" spc="-40" dirty="0">
                <a:latin typeface="Verdana"/>
                <a:cs typeface="Verdana"/>
              </a:rPr>
              <a:t> </a:t>
            </a:r>
            <a:r>
              <a:rPr sz="2600" b="1" spc="-25" dirty="0">
                <a:latin typeface="Verdana"/>
                <a:cs typeface="Verdana"/>
              </a:rPr>
              <a:t>of </a:t>
            </a:r>
            <a:r>
              <a:rPr sz="2600" b="1" dirty="0">
                <a:latin typeface="Verdana"/>
                <a:cs typeface="Verdana"/>
              </a:rPr>
              <a:t>“physical</a:t>
            </a:r>
            <a:r>
              <a:rPr sz="2600" b="1" spc="-55" dirty="0">
                <a:latin typeface="Verdana"/>
                <a:cs typeface="Verdana"/>
              </a:rPr>
              <a:t> </a:t>
            </a:r>
            <a:r>
              <a:rPr sz="2600" b="1" spc="-10" dirty="0">
                <a:latin typeface="Verdana"/>
                <a:cs typeface="Verdana"/>
              </a:rPr>
              <a:t>control”.</a:t>
            </a:r>
            <a:endParaRPr sz="2600">
              <a:latin typeface="Verdana"/>
              <a:cs typeface="Verdana"/>
            </a:endParaRPr>
          </a:p>
          <a:p>
            <a:pPr marL="332740" marR="5080" indent="-320040">
              <a:lnSpc>
                <a:spcPts val="2810"/>
              </a:lnSpc>
              <a:spcBef>
                <a:spcPts val="2655"/>
              </a:spcBef>
              <a:buClr>
                <a:srgbClr val="EFAC00"/>
              </a:buClr>
              <a:buSzPct val="78846"/>
              <a:buFont typeface="Wingdings 2"/>
              <a:buChar char=""/>
              <a:tabLst>
                <a:tab pos="332740" algn="l"/>
              </a:tabLst>
            </a:pPr>
            <a:r>
              <a:rPr sz="2600" b="1" dirty="0">
                <a:latin typeface="Corbel"/>
                <a:cs typeface="Corbel"/>
              </a:rPr>
              <a:t>“No</a:t>
            </a:r>
            <a:r>
              <a:rPr sz="2600" b="1" spc="-4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person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shall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be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in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physical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control</a:t>
            </a:r>
            <a:r>
              <a:rPr sz="2600" b="1" spc="-2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of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a</a:t>
            </a:r>
            <a:r>
              <a:rPr sz="2600" b="1" spc="-2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vehicle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spc="-25" dirty="0">
                <a:latin typeface="Corbel"/>
                <a:cs typeface="Corbel"/>
              </a:rPr>
              <a:t>if, </a:t>
            </a:r>
            <a:r>
              <a:rPr sz="2600" b="1" dirty="0">
                <a:latin typeface="Corbel"/>
                <a:cs typeface="Corbel"/>
              </a:rPr>
              <a:t>at</a:t>
            </a:r>
            <a:r>
              <a:rPr sz="2600" b="1" spc="-4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time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of</a:t>
            </a:r>
            <a:r>
              <a:rPr sz="2600" b="1" spc="-4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2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physical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control,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2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person</a:t>
            </a:r>
            <a:r>
              <a:rPr sz="2600" b="1" spc="-40" dirty="0">
                <a:latin typeface="Corbel"/>
                <a:cs typeface="Corbel"/>
              </a:rPr>
              <a:t> </a:t>
            </a:r>
            <a:r>
              <a:rPr sz="2600" b="1" spc="-25" dirty="0">
                <a:latin typeface="Corbel"/>
                <a:cs typeface="Corbel"/>
              </a:rPr>
              <a:t>is </a:t>
            </a:r>
            <a:r>
              <a:rPr sz="2600" b="1" dirty="0">
                <a:latin typeface="Corbel"/>
                <a:cs typeface="Corbel"/>
              </a:rPr>
              <a:t>under</a:t>
            </a:r>
            <a:r>
              <a:rPr sz="2600" b="1" spc="-4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influence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of</a:t>
            </a:r>
            <a:r>
              <a:rPr sz="2600" b="1" spc="-55" dirty="0">
                <a:latin typeface="Corbel"/>
                <a:cs typeface="Corbel"/>
              </a:rPr>
              <a:t> </a:t>
            </a:r>
            <a:r>
              <a:rPr sz="2600" b="1" spc="-10" dirty="0">
                <a:latin typeface="Corbel"/>
                <a:cs typeface="Corbel"/>
              </a:rPr>
              <a:t>alcohol....”</a:t>
            </a:r>
            <a:endParaRPr sz="2600">
              <a:latin typeface="Corbel"/>
              <a:cs typeface="Corbel"/>
            </a:endParaRPr>
          </a:p>
          <a:p>
            <a:pPr marL="332740" marR="255270" indent="-320040">
              <a:lnSpc>
                <a:spcPct val="90300"/>
              </a:lnSpc>
              <a:spcBef>
                <a:spcPts val="2755"/>
              </a:spcBef>
              <a:buClr>
                <a:srgbClr val="EFAC00"/>
              </a:buClr>
              <a:buSzPct val="78846"/>
              <a:buFont typeface="Wingdings 2"/>
              <a:buChar char=""/>
              <a:tabLst>
                <a:tab pos="332740" algn="l"/>
              </a:tabLst>
            </a:pPr>
            <a:r>
              <a:rPr sz="2600" b="1" dirty="0">
                <a:latin typeface="Corbel"/>
                <a:cs typeface="Corbel"/>
              </a:rPr>
              <a:t>“Physical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control”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means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being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in</a:t>
            </a:r>
            <a:r>
              <a:rPr sz="2600" b="1" spc="-4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20" dirty="0">
                <a:latin typeface="Corbel"/>
                <a:cs typeface="Corbel"/>
              </a:rPr>
              <a:t> </a:t>
            </a:r>
            <a:r>
              <a:rPr sz="2600" b="1" spc="-10" dirty="0">
                <a:latin typeface="Corbel"/>
                <a:cs typeface="Corbel"/>
              </a:rPr>
              <a:t>driver’s </a:t>
            </a:r>
            <a:r>
              <a:rPr sz="2600" b="1" dirty="0">
                <a:latin typeface="Corbel"/>
                <a:cs typeface="Corbel"/>
              </a:rPr>
              <a:t>position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of</a:t>
            </a:r>
            <a:r>
              <a:rPr sz="2600" b="1" spc="-2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2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front</a:t>
            </a:r>
            <a:r>
              <a:rPr sz="2600" b="1" spc="-2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seat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of</a:t>
            </a:r>
            <a:r>
              <a:rPr sz="2600" b="1" spc="-2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a</a:t>
            </a:r>
            <a:r>
              <a:rPr sz="2600" b="1" spc="-2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vehicle</a:t>
            </a:r>
            <a:r>
              <a:rPr sz="2600" b="1" spc="-2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...</a:t>
            </a:r>
            <a:r>
              <a:rPr sz="2600" b="1" spc="-1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and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spc="-10" dirty="0">
                <a:latin typeface="Corbel"/>
                <a:cs typeface="Corbel"/>
              </a:rPr>
              <a:t>having </a:t>
            </a:r>
            <a:r>
              <a:rPr sz="2600" b="1" dirty="0">
                <a:latin typeface="Corbel"/>
                <a:cs typeface="Corbel"/>
              </a:rPr>
              <a:t>possession</a:t>
            </a:r>
            <a:r>
              <a:rPr sz="2600" b="1" spc="-6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of</a:t>
            </a:r>
            <a:r>
              <a:rPr sz="2600" b="1" spc="-3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the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spc="-10" dirty="0">
                <a:latin typeface="Corbel"/>
                <a:cs typeface="Corbel"/>
              </a:rPr>
              <a:t>vehicle’s</a:t>
            </a:r>
            <a:r>
              <a:rPr sz="2600" b="1" spc="-50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...</a:t>
            </a:r>
            <a:r>
              <a:rPr sz="2600" b="1" spc="-1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ignition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key</a:t>
            </a:r>
            <a:r>
              <a:rPr sz="2600" b="1" spc="-45" dirty="0">
                <a:latin typeface="Corbel"/>
                <a:cs typeface="Corbel"/>
              </a:rPr>
              <a:t> </a:t>
            </a:r>
            <a:r>
              <a:rPr sz="2600" b="1" dirty="0">
                <a:latin typeface="Corbel"/>
                <a:cs typeface="Corbel"/>
              </a:rPr>
              <a:t>or</a:t>
            </a:r>
            <a:r>
              <a:rPr sz="2600" b="1" spc="-35" dirty="0">
                <a:latin typeface="Corbel"/>
                <a:cs typeface="Corbel"/>
              </a:rPr>
              <a:t> </a:t>
            </a:r>
            <a:r>
              <a:rPr sz="2600" b="1" spc="-10" dirty="0">
                <a:latin typeface="Corbel"/>
                <a:cs typeface="Corbel"/>
              </a:rPr>
              <a:t>other </a:t>
            </a:r>
            <a:r>
              <a:rPr sz="2600" b="1" dirty="0">
                <a:latin typeface="Corbel"/>
                <a:cs typeface="Corbel"/>
              </a:rPr>
              <a:t>ignition</a:t>
            </a:r>
            <a:r>
              <a:rPr sz="2600" b="1" spc="-65" dirty="0">
                <a:latin typeface="Corbel"/>
                <a:cs typeface="Corbel"/>
              </a:rPr>
              <a:t> </a:t>
            </a:r>
            <a:r>
              <a:rPr sz="2600" b="1" spc="-10" dirty="0">
                <a:latin typeface="Corbel"/>
                <a:cs typeface="Corbel"/>
              </a:rPr>
              <a:t>device.”</a:t>
            </a:r>
            <a:endParaRPr sz="26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175260" rIns="0" bIns="0" rtlCol="0">
            <a:spAutoFit/>
          </a:bodyPr>
          <a:lstStyle/>
          <a:p>
            <a:pPr marL="99060" algn="ctr">
              <a:lnSpc>
                <a:spcPts val="3820"/>
              </a:lnSpc>
              <a:spcBef>
                <a:spcPts val="1380"/>
              </a:spcBef>
            </a:pPr>
            <a:r>
              <a:rPr sz="3300" b="0" spc="-25" dirty="0">
                <a:latin typeface="Calibri Light"/>
                <a:cs typeface="Calibri Light"/>
              </a:rPr>
              <a:t>Points</a:t>
            </a:r>
            <a:r>
              <a:rPr sz="3300" b="0" spc="-145" dirty="0">
                <a:latin typeface="Calibri Light"/>
                <a:cs typeface="Calibri Light"/>
              </a:rPr>
              <a:t> </a:t>
            </a:r>
            <a:r>
              <a:rPr sz="3300" b="0" dirty="0">
                <a:latin typeface="Calibri Light"/>
                <a:cs typeface="Calibri Light"/>
              </a:rPr>
              <a:t>to</a:t>
            </a:r>
            <a:r>
              <a:rPr sz="3300" b="0" spc="-135" dirty="0">
                <a:latin typeface="Calibri Light"/>
                <a:cs typeface="Calibri Light"/>
              </a:rPr>
              <a:t> </a:t>
            </a:r>
            <a:r>
              <a:rPr sz="3300" b="0" spc="-20" dirty="0">
                <a:latin typeface="Calibri Light"/>
                <a:cs typeface="Calibri Light"/>
              </a:rPr>
              <a:t>Know</a:t>
            </a:r>
            <a:endParaRPr sz="3300">
              <a:latin typeface="Calibri Light"/>
              <a:cs typeface="Calibri Light"/>
            </a:endParaRPr>
          </a:p>
          <a:p>
            <a:pPr algn="ctr">
              <a:lnSpc>
                <a:spcPts val="3100"/>
              </a:lnSpc>
            </a:pPr>
            <a:r>
              <a:rPr sz="2700" b="0" dirty="0">
                <a:latin typeface="Calibri Light"/>
                <a:cs typeface="Calibri Light"/>
              </a:rPr>
              <a:t>Case</a:t>
            </a:r>
            <a:r>
              <a:rPr sz="2700" b="0" spc="-5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#2,</a:t>
            </a:r>
            <a:r>
              <a:rPr sz="2700" b="0" spc="-7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State</a:t>
            </a:r>
            <a:r>
              <a:rPr sz="2700" b="0" spc="-7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vs.</a:t>
            </a:r>
            <a:r>
              <a:rPr sz="2700" b="0" spc="-60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Cleary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1810003"/>
            <a:ext cx="7621905" cy="334327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84785" marR="5080" indent="-175895">
              <a:lnSpc>
                <a:spcPts val="2270"/>
              </a:lnSpc>
              <a:spcBef>
                <a:spcPts val="380"/>
              </a:spcBef>
              <a:buSzPct val="95238"/>
              <a:buFont typeface="Wingdings"/>
              <a:buChar char=""/>
              <a:tabLst>
                <a:tab pos="184785" algn="l"/>
                <a:tab pos="221615" algn="l"/>
              </a:tabLst>
            </a:pPr>
            <a:r>
              <a:rPr sz="2100" dirty="0">
                <a:latin typeface="Calibri"/>
                <a:cs typeface="Calibri"/>
              </a:rPr>
              <a:t>	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decision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this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case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example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applying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50" dirty="0">
                <a:latin typeface="Calibri"/>
                <a:cs typeface="Calibri"/>
              </a:rPr>
              <a:t>a </a:t>
            </a:r>
            <a:r>
              <a:rPr sz="2100" dirty="0">
                <a:latin typeface="Calibri"/>
                <a:cs typeface="Calibri"/>
              </a:rPr>
              <a:t>broader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interpretation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order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effectuate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legislative </a:t>
            </a:r>
            <a:r>
              <a:rPr sz="2100" dirty="0">
                <a:latin typeface="Calibri"/>
                <a:cs typeface="Calibri"/>
              </a:rPr>
              <a:t>policy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goal.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5"/>
              </a:spcBef>
              <a:buFont typeface="Wingdings"/>
              <a:buChar char=""/>
            </a:pPr>
            <a:endParaRPr sz="2100">
              <a:latin typeface="Calibri"/>
              <a:cs typeface="Calibri"/>
            </a:endParaRPr>
          </a:p>
          <a:p>
            <a:pPr marL="184785" marR="450850" indent="-175895">
              <a:lnSpc>
                <a:spcPts val="2270"/>
              </a:lnSpc>
              <a:buSzPct val="95238"/>
              <a:buFont typeface="Wingdings"/>
              <a:buChar char=""/>
              <a:tabLst>
                <a:tab pos="184785" algn="l"/>
                <a:tab pos="221615" algn="l"/>
              </a:tabLst>
            </a:pPr>
            <a:r>
              <a:rPr sz="2100" dirty="0">
                <a:latin typeface="Calibri"/>
                <a:cs typeface="Calibri"/>
              </a:rPr>
              <a:t>	When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considers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legislative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intent,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gathered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from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the </a:t>
            </a:r>
            <a:r>
              <a:rPr sz="2100" dirty="0">
                <a:latin typeface="Calibri"/>
                <a:cs typeface="Calibri"/>
              </a:rPr>
              <a:t>words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itself.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00"/>
              </a:spcBef>
              <a:buFont typeface="Wingdings"/>
              <a:buChar char=""/>
            </a:pPr>
            <a:endParaRPr sz="2100">
              <a:latin typeface="Calibri"/>
              <a:cs typeface="Calibri"/>
            </a:endParaRPr>
          </a:p>
          <a:p>
            <a:pPr marL="184785" marR="121920" indent="-175895">
              <a:lnSpc>
                <a:spcPts val="2270"/>
              </a:lnSpc>
              <a:buSzPct val="95238"/>
              <a:buFont typeface="Wingdings"/>
              <a:buChar char=""/>
              <a:tabLst>
                <a:tab pos="184785" algn="l"/>
                <a:tab pos="221615" algn="l"/>
              </a:tabLst>
            </a:pPr>
            <a:r>
              <a:rPr sz="2100" dirty="0">
                <a:latin typeface="Calibri"/>
                <a:cs typeface="Calibri"/>
              </a:rPr>
              <a:t>	If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legislature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does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not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agree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with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interpretation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 </a:t>
            </a:r>
            <a:r>
              <a:rPr sz="2100" dirty="0">
                <a:latin typeface="Calibri"/>
                <a:cs typeface="Calibri"/>
              </a:rPr>
              <a:t>given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by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decision,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then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legislature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can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amend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the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8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effectuate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legislature’s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preference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going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forward.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196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Verdana"/>
                <a:cs typeface="Verdana"/>
              </a:rPr>
              <a:t>Query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4294" y="2238120"/>
            <a:ext cx="573849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>
              <a:lnSpc>
                <a:spcPct val="150000"/>
              </a:lnSpc>
              <a:spcBef>
                <a:spcPts val="100"/>
              </a:spcBef>
            </a:pPr>
            <a:r>
              <a:rPr sz="3600" b="1" dirty="0">
                <a:latin typeface="Verdana"/>
                <a:cs typeface="Verdana"/>
              </a:rPr>
              <a:t>What</a:t>
            </a:r>
            <a:r>
              <a:rPr sz="3600" b="1" spc="-70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are</a:t>
            </a:r>
            <a:r>
              <a:rPr sz="3600" b="1" spc="-60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some</a:t>
            </a:r>
            <a:r>
              <a:rPr sz="3600" b="1" spc="-60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of</a:t>
            </a:r>
            <a:r>
              <a:rPr sz="3600" b="1" spc="-45" dirty="0">
                <a:latin typeface="Verdana"/>
                <a:cs typeface="Verdana"/>
              </a:rPr>
              <a:t> </a:t>
            </a:r>
            <a:r>
              <a:rPr sz="3600" b="1" spc="-25" dirty="0">
                <a:latin typeface="Verdana"/>
                <a:cs typeface="Verdana"/>
              </a:rPr>
              <a:t>the </a:t>
            </a:r>
            <a:r>
              <a:rPr sz="3600" b="1" dirty="0">
                <a:latin typeface="Verdana"/>
                <a:cs typeface="Verdana"/>
              </a:rPr>
              <a:t>significant</a:t>
            </a:r>
            <a:r>
              <a:rPr sz="3600" b="1" spc="-55" dirty="0">
                <a:latin typeface="Verdana"/>
                <a:cs typeface="Verdana"/>
              </a:rPr>
              <a:t> </a:t>
            </a:r>
            <a:r>
              <a:rPr sz="3600" b="1" spc="-10" dirty="0">
                <a:latin typeface="Verdana"/>
                <a:cs typeface="Verdana"/>
              </a:rPr>
              <a:t>differences </a:t>
            </a:r>
            <a:r>
              <a:rPr sz="3600" b="1" dirty="0">
                <a:latin typeface="Verdana"/>
                <a:cs typeface="Verdana"/>
              </a:rPr>
              <a:t>in</a:t>
            </a:r>
            <a:r>
              <a:rPr sz="3600" b="1" spc="-25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each</a:t>
            </a:r>
            <a:r>
              <a:rPr sz="3600" b="1" spc="-30" dirty="0">
                <a:latin typeface="Verdana"/>
                <a:cs typeface="Verdana"/>
              </a:rPr>
              <a:t> </a:t>
            </a:r>
            <a:r>
              <a:rPr sz="3600" b="1" spc="-10" dirty="0">
                <a:latin typeface="Verdana"/>
                <a:cs typeface="Verdana"/>
              </a:rPr>
              <a:t>institution’s </a:t>
            </a:r>
            <a:r>
              <a:rPr sz="3600" b="1" dirty="0">
                <a:latin typeface="Verdana"/>
                <a:cs typeface="Verdana"/>
              </a:rPr>
              <a:t>“rules</a:t>
            </a:r>
            <a:r>
              <a:rPr sz="3600" b="1" spc="-40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of</a:t>
            </a:r>
            <a:r>
              <a:rPr sz="3600" b="1" spc="-15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the</a:t>
            </a:r>
            <a:r>
              <a:rPr sz="3600" b="1" spc="-25" dirty="0">
                <a:latin typeface="Verdana"/>
                <a:cs typeface="Verdana"/>
              </a:rPr>
              <a:t> </a:t>
            </a:r>
            <a:r>
              <a:rPr sz="3600" b="1" spc="-10" dirty="0">
                <a:latin typeface="Verdana"/>
                <a:cs typeface="Verdana"/>
              </a:rPr>
              <a:t>game”?</a:t>
            </a:r>
            <a:endParaRPr sz="3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8485" y="606593"/>
              <a:ext cx="7123149" cy="4480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54684" y="1954910"/>
            <a:ext cx="2092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indent="-319405">
              <a:lnSpc>
                <a:spcPct val="100000"/>
              </a:lnSpc>
              <a:spcBef>
                <a:spcPts val="100"/>
              </a:spcBef>
              <a:buClr>
                <a:srgbClr val="EFAC00"/>
              </a:buClr>
              <a:buSzPct val="79166"/>
              <a:buFont typeface="Wingdings 2"/>
              <a:buChar char=""/>
              <a:tabLst>
                <a:tab pos="332105" algn="l"/>
              </a:tabLst>
            </a:pPr>
            <a:r>
              <a:rPr sz="3600" b="1" spc="-10" dirty="0">
                <a:latin typeface="Corbel"/>
                <a:cs typeface="Corbel"/>
              </a:rPr>
              <a:t>Judiciary</a:t>
            </a:r>
            <a:endParaRPr sz="3600">
              <a:latin typeface="Corbel"/>
              <a:cs typeface="Corbel"/>
            </a:endParaRPr>
          </a:p>
        </p:txBody>
      </p:sp>
      <p:pic>
        <p:nvPicPr>
          <p:cNvPr id="8" name="object 8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8822" y="2816391"/>
            <a:ext cx="3235464" cy="2196044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6392700" y="238886"/>
            <a:ext cx="733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slatu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6709" y="1954910"/>
            <a:ext cx="2552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indent="-319405">
              <a:lnSpc>
                <a:spcPct val="100000"/>
              </a:lnSpc>
              <a:spcBef>
                <a:spcPts val="100"/>
              </a:spcBef>
              <a:buClr>
                <a:srgbClr val="EFAC00"/>
              </a:buClr>
              <a:buSzPct val="79166"/>
              <a:buFont typeface="Wingdings 2"/>
              <a:buChar char=""/>
              <a:tabLst>
                <a:tab pos="332105" algn="l"/>
              </a:tabLst>
            </a:pPr>
            <a:r>
              <a:rPr sz="3600" b="1" spc="-10" dirty="0">
                <a:latin typeface="Corbel"/>
                <a:cs typeface="Corbel"/>
              </a:rPr>
              <a:t>Legislature</a:t>
            </a:r>
            <a:endParaRPr sz="3600">
              <a:latin typeface="Corbel"/>
              <a:cs typeface="Corbel"/>
            </a:endParaRPr>
          </a:p>
        </p:txBody>
      </p:sp>
      <p:pic>
        <p:nvPicPr>
          <p:cNvPr id="11" name="object 11" descr="þÿ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74323" y="2584716"/>
            <a:ext cx="3560061" cy="312116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85800" y="5375147"/>
            <a:ext cx="3429000" cy="460375"/>
          </a:xfrm>
          <a:prstGeom prst="rect">
            <a:avLst/>
          </a:prstGeom>
          <a:solidFill>
            <a:srgbClr val="000099"/>
          </a:solidFill>
        </p:spPr>
        <p:txBody>
          <a:bodyPr vert="horz" wrap="square" lIns="0" tIns="533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420"/>
              </a:spcBef>
            </a:pP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Dispute</a:t>
            </a:r>
            <a:r>
              <a:rPr sz="24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Verdana"/>
                <a:cs typeface="Verdana"/>
              </a:rPr>
              <a:t>Resolution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38800" y="5856859"/>
            <a:ext cx="3124200" cy="46164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546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430"/>
              </a:spcBef>
            </a:pPr>
            <a:r>
              <a:rPr sz="2400" b="1" spc="-20" dirty="0">
                <a:solidFill>
                  <a:srgbClr val="FFFFFF"/>
                </a:solidFill>
                <a:latin typeface="Verdana"/>
                <a:cs typeface="Verdana"/>
              </a:rPr>
              <a:t>Policy-</a:t>
            </a:r>
            <a:r>
              <a:rPr sz="2400" b="1" spc="-10" dirty="0">
                <a:solidFill>
                  <a:srgbClr val="FFFFFF"/>
                </a:solidFill>
                <a:latin typeface="Verdana"/>
                <a:cs typeface="Verdana"/>
              </a:rPr>
              <a:t>Making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8485" y="606593"/>
              <a:ext cx="7123149" cy="4480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769484" y="1906015"/>
            <a:ext cx="2880995" cy="98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ts val="3760"/>
              </a:lnSpc>
              <a:spcBef>
                <a:spcPts val="100"/>
              </a:spcBef>
              <a:buClr>
                <a:srgbClr val="EFAC00"/>
              </a:buClr>
              <a:buSzPct val="78787"/>
              <a:buFont typeface="Wingdings 2"/>
              <a:buChar char=""/>
              <a:tabLst>
                <a:tab pos="332740" algn="l"/>
              </a:tabLst>
            </a:pPr>
            <a:r>
              <a:rPr sz="3300" b="1" spc="-10" dirty="0">
                <a:latin typeface="Corbel"/>
                <a:cs typeface="Corbel"/>
              </a:rPr>
              <a:t>Judiciary</a:t>
            </a:r>
            <a:endParaRPr sz="3300">
              <a:latin typeface="Corbel"/>
              <a:cs typeface="Corbel"/>
            </a:endParaRPr>
          </a:p>
          <a:p>
            <a:pPr marL="807720">
              <a:lnSpc>
                <a:spcPts val="3760"/>
              </a:lnSpc>
            </a:pPr>
            <a:r>
              <a:rPr sz="3300" b="1" spc="-25" dirty="0">
                <a:latin typeface="Corbel"/>
                <a:cs typeface="Corbel"/>
              </a:rPr>
              <a:t>-</a:t>
            </a:r>
            <a:r>
              <a:rPr sz="3300" b="1" dirty="0">
                <a:latin typeface="Corbel"/>
                <a:cs typeface="Corbel"/>
              </a:rPr>
              <a:t>-</a:t>
            </a:r>
            <a:r>
              <a:rPr sz="3300" b="1" spc="35" dirty="0">
                <a:latin typeface="Corbel"/>
                <a:cs typeface="Corbel"/>
              </a:rPr>
              <a:t> </a:t>
            </a:r>
            <a:r>
              <a:rPr sz="3300" b="1" spc="-40" dirty="0">
                <a:latin typeface="Corbel"/>
                <a:cs typeface="Corbel"/>
              </a:rPr>
              <a:t>Re-</a:t>
            </a:r>
            <a:r>
              <a:rPr sz="3300" b="1" spc="-10" dirty="0">
                <a:latin typeface="Corbel"/>
                <a:cs typeface="Corbel"/>
              </a:rPr>
              <a:t>active</a:t>
            </a:r>
            <a:endParaRPr sz="3300">
              <a:latin typeface="Corbel"/>
              <a:cs typeface="Corbel"/>
            </a:endParaRPr>
          </a:p>
        </p:txBody>
      </p:sp>
      <p:pic>
        <p:nvPicPr>
          <p:cNvPr id="8" name="object 8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77727" y="3406140"/>
            <a:ext cx="3628618" cy="2464295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6392700" y="238886"/>
            <a:ext cx="733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slatu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509" y="1906015"/>
            <a:ext cx="3038475" cy="98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indent="-319405">
              <a:lnSpc>
                <a:spcPts val="3760"/>
              </a:lnSpc>
              <a:spcBef>
                <a:spcPts val="100"/>
              </a:spcBef>
              <a:buClr>
                <a:srgbClr val="EFAC00"/>
              </a:buClr>
              <a:buSzPct val="78787"/>
              <a:buFont typeface="Wingdings 2"/>
              <a:buChar char=""/>
              <a:tabLst>
                <a:tab pos="332105" algn="l"/>
              </a:tabLst>
            </a:pPr>
            <a:r>
              <a:rPr sz="3300" b="1" spc="-10" dirty="0">
                <a:latin typeface="Corbel"/>
                <a:cs typeface="Corbel"/>
              </a:rPr>
              <a:t>Legislature</a:t>
            </a:r>
            <a:endParaRPr sz="3300">
              <a:latin typeface="Corbel"/>
              <a:cs typeface="Corbel"/>
            </a:endParaRPr>
          </a:p>
          <a:p>
            <a:pPr marL="807720">
              <a:lnSpc>
                <a:spcPts val="3760"/>
              </a:lnSpc>
            </a:pPr>
            <a:r>
              <a:rPr sz="3300" b="1" spc="-30" dirty="0">
                <a:latin typeface="Corbel"/>
                <a:cs typeface="Corbel"/>
              </a:rPr>
              <a:t>-</a:t>
            </a:r>
            <a:r>
              <a:rPr sz="3300" b="1" dirty="0">
                <a:latin typeface="Corbel"/>
                <a:cs typeface="Corbel"/>
              </a:rPr>
              <a:t>-</a:t>
            </a:r>
            <a:r>
              <a:rPr sz="3300" b="1" spc="45" dirty="0">
                <a:latin typeface="Corbel"/>
                <a:cs typeface="Corbel"/>
              </a:rPr>
              <a:t> </a:t>
            </a:r>
            <a:r>
              <a:rPr sz="3300" b="1" spc="-25" dirty="0">
                <a:latin typeface="Corbel"/>
                <a:cs typeface="Corbel"/>
              </a:rPr>
              <a:t>Pro-</a:t>
            </a:r>
            <a:r>
              <a:rPr sz="3300" b="1" spc="-10" dirty="0">
                <a:latin typeface="Corbel"/>
                <a:cs typeface="Corbel"/>
              </a:rPr>
              <a:t>active</a:t>
            </a:r>
            <a:endParaRPr sz="3300">
              <a:latin typeface="Corbel"/>
              <a:cs typeface="Corbel"/>
            </a:endParaRPr>
          </a:p>
        </p:txBody>
      </p:sp>
      <p:pic>
        <p:nvPicPr>
          <p:cNvPr id="11" name="object 11" descr="þÿ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0831" y="3425977"/>
            <a:ext cx="3378695" cy="295959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51150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51150" cy="219466"/>
            </a:xfrm>
            <a:prstGeom prst="rect">
              <a:avLst/>
            </a:prstGeom>
          </p:spPr>
        </p:pic>
      </p:grpSp>
      <p:pic>
        <p:nvPicPr>
          <p:cNvPr id="8" name="object 8" descr="þÿ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9336" y="2057412"/>
            <a:ext cx="5888720" cy="3915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dirty="0"/>
              <a:t>Goals</a:t>
            </a:r>
            <a:r>
              <a:rPr spc="-6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spc="-10" dirty="0"/>
              <a:t>Presentation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590550" indent="-46863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591185" algn="l"/>
              </a:tabLst>
            </a:pPr>
            <a:r>
              <a:rPr dirty="0"/>
              <a:t>Gain</a:t>
            </a:r>
            <a:r>
              <a:rPr spc="-80" dirty="0"/>
              <a:t> </a:t>
            </a:r>
            <a:r>
              <a:rPr dirty="0"/>
              <a:t>better</a:t>
            </a:r>
            <a:r>
              <a:rPr spc="-75" dirty="0"/>
              <a:t> </a:t>
            </a:r>
            <a:r>
              <a:rPr dirty="0"/>
              <a:t>understanding</a:t>
            </a:r>
            <a:r>
              <a:rPr spc="-5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spc="-50" dirty="0"/>
              <a:t>–</a:t>
            </a:r>
          </a:p>
          <a:p>
            <a:pPr marL="1029969" marR="41275" lvl="1" indent="-437515">
              <a:lnSpc>
                <a:spcPct val="100000"/>
              </a:lnSpc>
              <a:spcBef>
                <a:spcPts val="630"/>
              </a:spcBef>
              <a:buClr>
                <a:srgbClr val="CC0000"/>
              </a:buClr>
              <a:buFont typeface="Wingdings"/>
              <a:buChar char=""/>
              <a:tabLst>
                <a:tab pos="1030605" algn="l"/>
              </a:tabLst>
            </a:pPr>
            <a:r>
              <a:rPr sz="2600" dirty="0">
                <a:latin typeface="Verdana"/>
                <a:cs typeface="Verdana"/>
              </a:rPr>
              <a:t>Key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differences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between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legislative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dirty="0">
                <a:latin typeface="Verdana"/>
                <a:cs typeface="Verdana"/>
              </a:rPr>
              <a:t>judicial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processes;</a:t>
            </a:r>
            <a:endParaRPr sz="2600">
              <a:latin typeface="Verdana"/>
              <a:cs typeface="Verdana"/>
            </a:endParaRPr>
          </a:p>
          <a:p>
            <a:pPr marL="1029969" marR="6985" lvl="1" indent="-43751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1030605" algn="l"/>
              </a:tabLst>
            </a:pPr>
            <a:r>
              <a:rPr sz="2600" dirty="0">
                <a:latin typeface="Verdana"/>
                <a:cs typeface="Verdana"/>
              </a:rPr>
              <a:t>How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judges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decide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cases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when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statutes </a:t>
            </a:r>
            <a:r>
              <a:rPr sz="2600" dirty="0">
                <a:latin typeface="Verdana"/>
                <a:cs typeface="Verdana"/>
              </a:rPr>
              <a:t>must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be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interpreted;</a:t>
            </a:r>
            <a:endParaRPr sz="2600">
              <a:latin typeface="Verdana"/>
              <a:cs typeface="Verdana"/>
            </a:endParaRPr>
          </a:p>
          <a:p>
            <a:pPr marL="1029969" marR="5080" lvl="1" indent="-437515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1030605" algn="l"/>
              </a:tabLst>
            </a:pPr>
            <a:r>
              <a:rPr sz="2600" dirty="0">
                <a:latin typeface="Verdana"/>
                <a:cs typeface="Verdana"/>
              </a:rPr>
              <a:t>How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legislators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can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improve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“court-</a:t>
            </a:r>
            <a:r>
              <a:rPr sz="2600" dirty="0">
                <a:latin typeface="Verdana"/>
                <a:cs typeface="Verdana"/>
              </a:rPr>
              <a:t>decision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process”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through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“law-</a:t>
            </a:r>
            <a:r>
              <a:rPr sz="2600" dirty="0">
                <a:latin typeface="Verdana"/>
                <a:cs typeface="Verdana"/>
              </a:rPr>
              <a:t>making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process.”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100965" algn="ctr">
              <a:lnSpc>
                <a:spcPts val="4190"/>
              </a:lnSpc>
              <a:spcBef>
                <a:spcPts val="1165"/>
              </a:spcBef>
            </a:pPr>
            <a:r>
              <a:rPr sz="3600" b="0" spc="-30" dirty="0">
                <a:latin typeface="Calibri Light"/>
                <a:cs typeface="Calibri Light"/>
              </a:rPr>
              <a:t>Points</a:t>
            </a:r>
            <a:r>
              <a:rPr sz="3600" b="0" spc="-155" dirty="0">
                <a:latin typeface="Calibri Light"/>
                <a:cs typeface="Calibri Light"/>
              </a:rPr>
              <a:t> </a:t>
            </a:r>
            <a:r>
              <a:rPr sz="3600" b="0" dirty="0">
                <a:latin typeface="Calibri Light"/>
                <a:cs typeface="Calibri Light"/>
              </a:rPr>
              <a:t>to</a:t>
            </a:r>
            <a:r>
              <a:rPr sz="3600" b="0" spc="-140" dirty="0">
                <a:latin typeface="Calibri Light"/>
                <a:cs typeface="Calibri Light"/>
              </a:rPr>
              <a:t> </a:t>
            </a:r>
            <a:r>
              <a:rPr sz="3600" b="0" spc="-20" dirty="0">
                <a:latin typeface="Calibri Light"/>
                <a:cs typeface="Calibri Light"/>
              </a:rPr>
              <a:t>Know</a:t>
            </a:r>
            <a:endParaRPr sz="3600">
              <a:latin typeface="Calibri Light"/>
              <a:cs typeface="Calibri Light"/>
            </a:endParaRPr>
          </a:p>
          <a:p>
            <a:pPr algn="ctr">
              <a:lnSpc>
                <a:spcPts val="3110"/>
              </a:lnSpc>
            </a:pPr>
            <a:r>
              <a:rPr sz="2700" b="0" dirty="0">
                <a:latin typeface="Calibri Light"/>
                <a:cs typeface="Calibri Light"/>
              </a:rPr>
              <a:t>Case</a:t>
            </a:r>
            <a:r>
              <a:rPr sz="2700" b="0" spc="-2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#3,</a:t>
            </a:r>
            <a:r>
              <a:rPr sz="2700" b="0" spc="-5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Seider</a:t>
            </a:r>
            <a:r>
              <a:rPr sz="2700" b="0" spc="-3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vs.</a:t>
            </a:r>
            <a:r>
              <a:rPr sz="2700" b="0" spc="-35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O’Connell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1877186"/>
            <a:ext cx="7621270" cy="324866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100" dirty="0">
                <a:latin typeface="Calibri"/>
                <a:cs typeface="Calibri"/>
              </a:rPr>
              <a:t>Because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administrative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agency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has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special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expertise</a:t>
            </a:r>
            <a:r>
              <a:rPr sz="2100" spc="40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-</a:t>
            </a:r>
            <a:r>
              <a:rPr sz="2100" spc="-50" dirty="0">
                <a:latin typeface="Calibri"/>
                <a:cs typeface="Calibri"/>
              </a:rPr>
              <a:t>-</a:t>
            </a:r>
            <a:endParaRPr sz="2100">
              <a:latin typeface="Calibri"/>
              <a:cs typeface="Calibri"/>
            </a:endParaRPr>
          </a:p>
          <a:p>
            <a:pPr marL="527685" marR="364490" indent="-175895">
              <a:lnSpc>
                <a:spcPct val="120000"/>
              </a:lnSpc>
              <a:spcBef>
                <a:spcPts val="190"/>
              </a:spcBef>
              <a:buSzPct val="95238"/>
              <a:buFont typeface="Wingdings"/>
              <a:buChar char=""/>
              <a:tabLst>
                <a:tab pos="527685" algn="l"/>
                <a:tab pos="564515" algn="l"/>
              </a:tabLst>
            </a:pPr>
            <a:r>
              <a:rPr sz="2100" dirty="0">
                <a:latin typeface="Calibri"/>
                <a:cs typeface="Calibri"/>
              </a:rPr>
              <a:t>	a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will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usually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give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some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deference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agency’s interpretation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Legislature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has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delegated </a:t>
            </a:r>
            <a:r>
              <a:rPr sz="2100" dirty="0">
                <a:latin typeface="Calibri"/>
                <a:cs typeface="Calibri"/>
              </a:rPr>
              <a:t>authority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agency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implement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and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enforce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65"/>
              </a:spcBef>
              <a:buFont typeface="Wingdings"/>
              <a:buChar char=""/>
            </a:pPr>
            <a:endParaRPr sz="2100">
              <a:latin typeface="Calibri"/>
              <a:cs typeface="Calibri"/>
            </a:endParaRPr>
          </a:p>
          <a:p>
            <a:pPr marL="527685" marR="5080" indent="-175895">
              <a:lnSpc>
                <a:spcPct val="120000"/>
              </a:lnSpc>
              <a:buSzPct val="95238"/>
              <a:buFont typeface="Wingdings"/>
              <a:buChar char=""/>
              <a:tabLst>
                <a:tab pos="527685" algn="l"/>
                <a:tab pos="564515" algn="l"/>
              </a:tabLst>
            </a:pPr>
            <a:r>
              <a:rPr sz="2100" spc="-30" dirty="0">
                <a:latin typeface="Calibri"/>
                <a:cs typeface="Calibri"/>
              </a:rPr>
              <a:t>	However,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will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not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defer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agency’s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interpretation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the </a:t>
            </a:r>
            <a:r>
              <a:rPr sz="2100" dirty="0">
                <a:latin typeface="Calibri"/>
                <a:cs typeface="Calibri"/>
              </a:rPr>
              <a:t>agency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fails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apply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plain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language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or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the </a:t>
            </a:r>
            <a:r>
              <a:rPr sz="2100" spc="-10" dirty="0">
                <a:latin typeface="Calibri"/>
                <a:cs typeface="Calibri"/>
              </a:rPr>
              <a:t>agency’s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interpretation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unreasonable.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/>
                <a:cs typeface="Verdana"/>
              </a:rPr>
              <a:t>Sources</a:t>
            </a:r>
            <a:r>
              <a:rPr b="1" spc="-60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of</a:t>
            </a:r>
            <a:r>
              <a:rPr b="1" spc="-40" dirty="0">
                <a:latin typeface="Verdana"/>
                <a:cs typeface="Verdana"/>
              </a:rPr>
              <a:t> </a:t>
            </a:r>
            <a:r>
              <a:rPr b="1" spc="-25" dirty="0">
                <a:latin typeface="Verdana"/>
                <a:cs typeface="Verdana"/>
              </a:rPr>
              <a:t>Law</a:t>
            </a:r>
          </a:p>
          <a:p>
            <a:pPr marL="130175">
              <a:lnSpc>
                <a:spcPct val="100000"/>
              </a:lnSpc>
              <a:spcBef>
                <a:spcPts val="20"/>
              </a:spcBef>
            </a:pPr>
            <a:r>
              <a:rPr sz="2800" dirty="0"/>
              <a:t>Hierarchical</a:t>
            </a:r>
            <a:r>
              <a:rPr sz="2800" spc="-125" dirty="0"/>
              <a:t> </a:t>
            </a:r>
            <a:r>
              <a:rPr sz="2800" spc="-20" dirty="0"/>
              <a:t>order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645541" y="1703590"/>
            <a:ext cx="7321550" cy="4067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81965" marR="434340" indent="-469900">
              <a:lnSpc>
                <a:spcPct val="80000"/>
              </a:lnSpc>
              <a:spcBef>
                <a:spcPts val="7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b="1" dirty="0">
                <a:latin typeface="Verdana"/>
                <a:cs typeface="Verdana"/>
              </a:rPr>
              <a:t>Constitutional</a:t>
            </a:r>
            <a:r>
              <a:rPr sz="2600" b="1" spc="-9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Law</a:t>
            </a:r>
            <a:r>
              <a:rPr sz="2600" b="1" spc="-1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-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fundamental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or </a:t>
            </a:r>
            <a:r>
              <a:rPr sz="2600" dirty="0">
                <a:latin typeface="Verdana"/>
                <a:cs typeface="Verdana"/>
              </a:rPr>
              <a:t>higher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law.</a:t>
            </a:r>
            <a:endParaRPr sz="2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60"/>
              </a:spcBef>
              <a:buClr>
                <a:srgbClr val="CC0000"/>
              </a:buClr>
              <a:buFont typeface="Wingdings"/>
              <a:buChar char=""/>
            </a:pPr>
            <a:endParaRPr sz="2600">
              <a:latin typeface="Verdana"/>
              <a:cs typeface="Verdana"/>
            </a:endParaRPr>
          </a:p>
          <a:p>
            <a:pPr marL="481965" marR="5080" indent="-469900">
              <a:lnSpc>
                <a:spcPts val="2500"/>
              </a:lnSpc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b="1" dirty="0">
                <a:latin typeface="Verdana"/>
                <a:cs typeface="Verdana"/>
              </a:rPr>
              <a:t>Statutory</a:t>
            </a:r>
            <a:r>
              <a:rPr sz="2600" b="1" spc="-60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Law</a:t>
            </a:r>
            <a:r>
              <a:rPr sz="2600" b="1" spc="-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-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legislative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enactments. </a:t>
            </a:r>
            <a:r>
              <a:rPr sz="2600" dirty="0">
                <a:latin typeface="Verdana"/>
                <a:cs typeface="Verdana"/>
              </a:rPr>
              <a:t>(including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political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subdivisions).</a:t>
            </a:r>
            <a:endParaRPr sz="2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75"/>
              </a:spcBef>
              <a:buClr>
                <a:srgbClr val="CC0000"/>
              </a:buClr>
              <a:buFont typeface="Wingdings"/>
              <a:buChar char=""/>
            </a:pPr>
            <a:endParaRPr sz="2600">
              <a:latin typeface="Verdana"/>
              <a:cs typeface="Verdana"/>
            </a:endParaRPr>
          </a:p>
          <a:p>
            <a:pPr marL="481965" marR="942340" indent="-469900">
              <a:lnSpc>
                <a:spcPts val="2500"/>
              </a:lnSpc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b="1" dirty="0">
                <a:latin typeface="Verdana"/>
                <a:cs typeface="Verdana"/>
              </a:rPr>
              <a:t>Administrative</a:t>
            </a:r>
            <a:r>
              <a:rPr sz="2600" b="1" spc="-7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Law</a:t>
            </a:r>
            <a:r>
              <a:rPr sz="2600" b="1" spc="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-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rules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dirty="0">
                <a:latin typeface="Verdana"/>
                <a:cs typeface="Verdana"/>
              </a:rPr>
              <a:t>regulations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made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by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administrative agencies.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313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b="1" dirty="0">
                <a:latin typeface="Verdana"/>
                <a:cs typeface="Verdana"/>
              </a:rPr>
              <a:t>Common</a:t>
            </a:r>
            <a:r>
              <a:rPr sz="2600" b="1" spc="-3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Law</a:t>
            </a:r>
            <a:r>
              <a:rPr sz="2600" b="1" spc="1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–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judge-</a:t>
            </a:r>
            <a:r>
              <a:rPr sz="2600" dirty="0">
                <a:latin typeface="Verdana"/>
                <a:cs typeface="Verdana"/>
              </a:rPr>
              <a:t>made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law.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/>
                <a:cs typeface="Verdana"/>
              </a:rPr>
              <a:t>Institutional</a:t>
            </a:r>
            <a:r>
              <a:rPr b="1" spc="-150" dirty="0">
                <a:latin typeface="Verdana"/>
                <a:cs typeface="Verdana"/>
              </a:rPr>
              <a:t> </a:t>
            </a:r>
            <a:r>
              <a:rPr b="1" spc="-10" dirty="0">
                <a:latin typeface="Verdana"/>
                <a:cs typeface="Verdana"/>
              </a:rPr>
              <a:t>Differences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35762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819"/>
              </a:spcBef>
            </a:pPr>
            <a:r>
              <a:rPr b="1" spc="-10" dirty="0">
                <a:latin typeface="Verdana"/>
                <a:cs typeface="Verdana"/>
              </a:rPr>
              <a:t>Query:</a:t>
            </a:r>
          </a:p>
          <a:p>
            <a:pPr marL="591185" marR="5080" indent="51435">
              <a:lnSpc>
                <a:spcPct val="100000"/>
              </a:lnSpc>
              <a:spcBef>
                <a:spcPts val="720"/>
              </a:spcBef>
            </a:pPr>
            <a:r>
              <a:rPr b="1" dirty="0">
                <a:latin typeface="Verdana"/>
                <a:cs typeface="Verdana"/>
              </a:rPr>
              <a:t>How</a:t>
            </a:r>
            <a:r>
              <a:rPr b="1" spc="-45" dirty="0">
                <a:latin typeface="Verdana"/>
                <a:cs typeface="Verdana"/>
              </a:rPr>
              <a:t> </a:t>
            </a:r>
            <a:r>
              <a:rPr b="1" dirty="0">
                <a:latin typeface="Verdana"/>
                <a:cs typeface="Verdana"/>
              </a:rPr>
              <a:t>do</a:t>
            </a:r>
            <a:r>
              <a:rPr b="1" spc="-35" dirty="0">
                <a:latin typeface="Verdana"/>
                <a:cs typeface="Verdana"/>
              </a:rPr>
              <a:t> 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Verdana"/>
                <a:cs typeface="Verdana"/>
              </a:rPr>
              <a:t>legislators</a:t>
            </a:r>
            <a:r>
              <a:rPr b="1" u="none" spc="-3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get</a:t>
            </a:r>
            <a:r>
              <a:rPr b="1" u="none" spc="-50" dirty="0">
                <a:latin typeface="Verdana"/>
                <a:cs typeface="Verdana"/>
              </a:rPr>
              <a:t> </a:t>
            </a:r>
            <a:r>
              <a:rPr b="1" u="none" spc="-25" dirty="0">
                <a:latin typeface="Verdana"/>
                <a:cs typeface="Verdana"/>
              </a:rPr>
              <a:t>the </a:t>
            </a:r>
            <a:r>
              <a:rPr b="1" u="none" dirty="0">
                <a:latin typeface="Verdana"/>
                <a:cs typeface="Verdana"/>
              </a:rPr>
              <a:t>information</a:t>
            </a:r>
            <a:r>
              <a:rPr b="1" u="none" spc="-25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needed</a:t>
            </a:r>
            <a:r>
              <a:rPr b="1" u="none" spc="-5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to</a:t>
            </a:r>
            <a:r>
              <a:rPr b="1" u="none" spc="-25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draft</a:t>
            </a:r>
            <a:r>
              <a:rPr b="1" u="none" spc="-25" dirty="0">
                <a:latin typeface="Verdana"/>
                <a:cs typeface="Verdana"/>
              </a:rPr>
              <a:t> or </a:t>
            </a:r>
            <a:r>
              <a:rPr b="1" u="none" dirty="0">
                <a:latin typeface="Verdana"/>
                <a:cs typeface="Verdana"/>
              </a:rPr>
              <a:t>vote</a:t>
            </a:r>
            <a:r>
              <a:rPr b="1" u="none" spc="-30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on</a:t>
            </a:r>
            <a:r>
              <a:rPr b="1" u="none" spc="-35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a</a:t>
            </a:r>
            <a:r>
              <a:rPr b="1" u="none" spc="-30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bill</a:t>
            </a:r>
            <a:r>
              <a:rPr b="1" u="none" spc="-15" dirty="0">
                <a:latin typeface="Verdana"/>
                <a:cs typeface="Verdana"/>
              </a:rPr>
              <a:t> </a:t>
            </a:r>
            <a:r>
              <a:rPr b="1" u="none" dirty="0">
                <a:latin typeface="Verdana"/>
                <a:cs typeface="Verdana"/>
              </a:rPr>
              <a:t>or</a:t>
            </a:r>
            <a:r>
              <a:rPr b="1" u="none" spc="-30" dirty="0">
                <a:latin typeface="Verdana"/>
                <a:cs typeface="Verdana"/>
              </a:rPr>
              <a:t> </a:t>
            </a:r>
            <a:r>
              <a:rPr b="1" u="none" spc="-10" dirty="0">
                <a:latin typeface="Verdana"/>
                <a:cs typeface="Verdana"/>
              </a:rPr>
              <a:t>amendment?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/>
                <a:cs typeface="Verdana"/>
              </a:rPr>
              <a:t>Institutional</a:t>
            </a:r>
            <a:r>
              <a:rPr b="1" spc="-150" dirty="0">
                <a:latin typeface="Verdana"/>
                <a:cs typeface="Verdana"/>
              </a:rPr>
              <a:t> </a:t>
            </a:r>
            <a:r>
              <a:rPr b="1" spc="-10" dirty="0">
                <a:latin typeface="Verdana"/>
                <a:cs typeface="Verdana"/>
              </a:rPr>
              <a:t>Differences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5541" y="2239645"/>
            <a:ext cx="7169150" cy="203771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3000" b="1" spc="-10" dirty="0">
                <a:latin typeface="Verdana"/>
                <a:cs typeface="Verdana"/>
              </a:rPr>
              <a:t>Query:</a:t>
            </a:r>
            <a:endParaRPr sz="3000">
              <a:latin typeface="Verdana"/>
              <a:cs typeface="Verdana"/>
            </a:endParaRPr>
          </a:p>
          <a:p>
            <a:pPr marL="481965" marR="5080" indent="51435">
              <a:lnSpc>
                <a:spcPct val="100000"/>
              </a:lnSpc>
              <a:spcBef>
                <a:spcPts val="720"/>
              </a:spcBef>
              <a:tabLst>
                <a:tab pos="3843654" algn="l"/>
              </a:tabLst>
            </a:pPr>
            <a:r>
              <a:rPr sz="3000" b="1" dirty="0">
                <a:latin typeface="Verdana"/>
                <a:cs typeface="Verdana"/>
              </a:rPr>
              <a:t>How</a:t>
            </a:r>
            <a:r>
              <a:rPr sz="3000" b="1" spc="-6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do</a:t>
            </a:r>
            <a:r>
              <a:rPr sz="3000" b="1" spc="-60" dirty="0">
                <a:latin typeface="Verdana"/>
                <a:cs typeface="Verdana"/>
              </a:rPr>
              <a:t> </a:t>
            </a:r>
            <a:r>
              <a:rPr sz="30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Verdana"/>
                <a:cs typeface="Verdana"/>
              </a:rPr>
              <a:t>judges</a:t>
            </a:r>
            <a:r>
              <a:rPr sz="3000" b="1" u="none" dirty="0">
                <a:solidFill>
                  <a:srgbClr val="C00000"/>
                </a:solidFill>
                <a:latin typeface="Verdana"/>
                <a:cs typeface="Verdana"/>
              </a:rPr>
              <a:t>	</a:t>
            </a:r>
            <a:r>
              <a:rPr sz="3000" b="1" u="none" dirty="0">
                <a:latin typeface="Verdana"/>
                <a:cs typeface="Verdana"/>
              </a:rPr>
              <a:t>get</a:t>
            </a:r>
            <a:r>
              <a:rPr sz="3000" b="1" u="none" spc="-15" dirty="0">
                <a:latin typeface="Verdana"/>
                <a:cs typeface="Verdana"/>
              </a:rPr>
              <a:t> </a:t>
            </a:r>
            <a:r>
              <a:rPr sz="3000" b="1" u="none" spc="-25" dirty="0">
                <a:latin typeface="Verdana"/>
                <a:cs typeface="Verdana"/>
              </a:rPr>
              <a:t>the </a:t>
            </a:r>
            <a:r>
              <a:rPr sz="3000" b="1" u="none" dirty="0">
                <a:latin typeface="Verdana"/>
                <a:cs typeface="Verdana"/>
              </a:rPr>
              <a:t>information</a:t>
            </a:r>
            <a:r>
              <a:rPr sz="3000" b="1" u="none" spc="-25" dirty="0">
                <a:latin typeface="Verdana"/>
                <a:cs typeface="Verdana"/>
              </a:rPr>
              <a:t> </a:t>
            </a:r>
            <a:r>
              <a:rPr sz="3000" b="1" u="none" dirty="0">
                <a:latin typeface="Verdana"/>
                <a:cs typeface="Verdana"/>
              </a:rPr>
              <a:t>needed</a:t>
            </a:r>
            <a:r>
              <a:rPr sz="3000" b="1" u="none" spc="-10" dirty="0">
                <a:latin typeface="Verdana"/>
                <a:cs typeface="Verdana"/>
              </a:rPr>
              <a:t> </a:t>
            </a:r>
            <a:r>
              <a:rPr sz="3000" b="1" u="none" dirty="0">
                <a:latin typeface="Verdana"/>
                <a:cs typeface="Verdana"/>
              </a:rPr>
              <a:t>to</a:t>
            </a:r>
            <a:r>
              <a:rPr sz="3000" b="1" u="none" spc="-20" dirty="0">
                <a:latin typeface="Verdana"/>
                <a:cs typeface="Verdana"/>
              </a:rPr>
              <a:t> </a:t>
            </a:r>
            <a:r>
              <a:rPr sz="3000" b="1" u="none" dirty="0">
                <a:latin typeface="Verdana"/>
                <a:cs typeface="Verdana"/>
              </a:rPr>
              <a:t>decide</a:t>
            </a:r>
            <a:r>
              <a:rPr sz="3000" b="1" u="none" spc="-15" dirty="0">
                <a:latin typeface="Verdana"/>
                <a:cs typeface="Verdana"/>
              </a:rPr>
              <a:t> </a:t>
            </a:r>
            <a:r>
              <a:rPr sz="3000" b="1" u="none" spc="-50" dirty="0">
                <a:latin typeface="Verdana"/>
                <a:cs typeface="Verdana"/>
              </a:rPr>
              <a:t>a </a:t>
            </a:r>
            <a:r>
              <a:rPr sz="3000" b="1" u="none" spc="-10" dirty="0">
                <a:latin typeface="Verdana"/>
                <a:cs typeface="Verdana"/>
              </a:rPr>
              <a:t>case?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/>
                <a:cs typeface="Verdana"/>
              </a:rPr>
              <a:t>Institutional</a:t>
            </a:r>
            <a:r>
              <a:rPr b="1" spc="-150" dirty="0">
                <a:latin typeface="Verdana"/>
                <a:cs typeface="Verdana"/>
              </a:rPr>
              <a:t> </a:t>
            </a:r>
            <a:r>
              <a:rPr b="1" spc="-10" dirty="0">
                <a:latin typeface="Verdana"/>
                <a:cs typeface="Verdana"/>
              </a:rPr>
              <a:t>Differences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5541" y="1698439"/>
            <a:ext cx="7768590" cy="41224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81965" indent="-469265">
              <a:lnSpc>
                <a:spcPct val="100000"/>
              </a:lnSpc>
              <a:spcBef>
                <a:spcPts val="77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800" dirty="0">
                <a:latin typeface="Verdana"/>
                <a:cs typeface="Verdana"/>
              </a:rPr>
              <a:t>A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judge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has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limited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information</a:t>
            </a:r>
            <a:endParaRPr sz="2800">
              <a:latin typeface="Verdana"/>
              <a:cs typeface="Verdana"/>
            </a:endParaRPr>
          </a:p>
          <a:p>
            <a:pPr marL="920750" marR="106680" lvl="1" indent="-437515">
              <a:lnSpc>
                <a:spcPct val="100000"/>
              </a:lnSpc>
              <a:spcBef>
                <a:spcPts val="58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400" dirty="0">
                <a:latin typeface="Verdana"/>
                <a:cs typeface="Verdana"/>
              </a:rPr>
              <a:t>Only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evidence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record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can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be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considered; </a:t>
            </a:r>
            <a:r>
              <a:rPr sz="2400" dirty="0">
                <a:latin typeface="Verdana"/>
                <a:cs typeface="Verdana"/>
              </a:rPr>
              <a:t>and,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only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information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comporting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with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legal </a:t>
            </a:r>
            <a:r>
              <a:rPr sz="2400" dirty="0">
                <a:latin typeface="Verdana"/>
                <a:cs typeface="Verdana"/>
              </a:rPr>
              <a:t>rules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evidence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can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be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admitted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25" dirty="0">
                <a:latin typeface="Verdana"/>
                <a:cs typeface="Verdana"/>
              </a:rPr>
              <a:t> the </a:t>
            </a:r>
            <a:r>
              <a:rPr sz="2400" spc="-10" dirty="0">
                <a:latin typeface="Verdana"/>
                <a:cs typeface="Verdana"/>
              </a:rPr>
              <a:t>record.</a:t>
            </a:r>
            <a:endParaRPr sz="2400">
              <a:latin typeface="Verdana"/>
              <a:cs typeface="Verdana"/>
            </a:endParaRPr>
          </a:p>
          <a:p>
            <a:pPr marL="920750" lvl="1" indent="-437515">
              <a:lnSpc>
                <a:spcPct val="100000"/>
              </a:lnSpc>
              <a:spcBef>
                <a:spcPts val="57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400" dirty="0">
                <a:latin typeface="Verdana"/>
                <a:cs typeface="Verdana"/>
              </a:rPr>
              <a:t>No</a:t>
            </a:r>
            <a:r>
              <a:rPr sz="2400" spc="-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outside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communications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or</a:t>
            </a:r>
            <a:r>
              <a:rPr sz="2400" spc="-6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investigation.</a:t>
            </a:r>
            <a:endParaRPr sz="2400">
              <a:latin typeface="Verdana"/>
              <a:cs typeface="Verdana"/>
            </a:endParaRPr>
          </a:p>
          <a:p>
            <a:pPr marL="920750" marR="711200" lvl="1" indent="-437515">
              <a:lnSpc>
                <a:spcPct val="100000"/>
              </a:lnSpc>
              <a:spcBef>
                <a:spcPts val="57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400" dirty="0">
                <a:latin typeface="Verdana"/>
                <a:cs typeface="Verdana"/>
              </a:rPr>
              <a:t>No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“ex-</a:t>
            </a:r>
            <a:r>
              <a:rPr sz="2400" dirty="0">
                <a:latin typeface="Verdana"/>
                <a:cs typeface="Verdana"/>
              </a:rPr>
              <a:t>parte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communications,”</a:t>
            </a:r>
            <a:r>
              <a:rPr sz="2400" spc="-20" dirty="0">
                <a:latin typeface="Verdana"/>
                <a:cs typeface="Verdana"/>
              </a:rPr>
              <a:t> i.e. </a:t>
            </a:r>
            <a:r>
              <a:rPr sz="2400" dirty="0">
                <a:latin typeface="Verdana"/>
                <a:cs typeface="Verdana"/>
              </a:rPr>
              <a:t>discussions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with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only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one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party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case.</a:t>
            </a:r>
            <a:endParaRPr sz="2400">
              <a:latin typeface="Verdana"/>
              <a:cs typeface="Verdana"/>
            </a:endParaRPr>
          </a:p>
          <a:p>
            <a:pPr marL="920750" marR="473075" lvl="1" indent="-437515">
              <a:lnSpc>
                <a:spcPct val="100000"/>
              </a:lnSpc>
              <a:spcBef>
                <a:spcPts val="57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400" dirty="0">
                <a:latin typeface="Verdana"/>
                <a:cs typeface="Verdana"/>
              </a:rPr>
              <a:t>Little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or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no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“legislative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history”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explain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intent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legislature.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/>
                <a:cs typeface="Verdana"/>
              </a:rPr>
              <a:t>Institutional</a:t>
            </a:r>
            <a:r>
              <a:rPr b="1" spc="-150" dirty="0">
                <a:latin typeface="Verdana"/>
                <a:cs typeface="Verdana"/>
              </a:rPr>
              <a:t> </a:t>
            </a:r>
            <a:r>
              <a:rPr b="1" spc="-10" dirty="0">
                <a:latin typeface="Verdana"/>
                <a:cs typeface="Verdana"/>
              </a:rPr>
              <a:t>Differences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6583" y="2179393"/>
            <a:ext cx="6979920" cy="299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9580" marR="5080" indent="-437515">
              <a:lnSpc>
                <a:spcPct val="15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"/>
              <a:tabLst>
                <a:tab pos="449580" algn="l"/>
                <a:tab pos="1979930" algn="l"/>
              </a:tabLst>
            </a:pPr>
            <a:r>
              <a:rPr sz="2600" b="1" spc="-10" dirty="0">
                <a:latin typeface="Verdana"/>
                <a:cs typeface="Verdana"/>
              </a:rPr>
              <a:t>Result:</a:t>
            </a:r>
            <a:r>
              <a:rPr sz="2600" b="1" dirty="0">
                <a:latin typeface="Verdana"/>
                <a:cs typeface="Verdana"/>
              </a:rPr>
              <a:t>	</a:t>
            </a:r>
            <a:r>
              <a:rPr sz="2600" dirty="0">
                <a:latin typeface="Verdana"/>
                <a:cs typeface="Verdana"/>
              </a:rPr>
              <a:t>courts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must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interpret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statutes </a:t>
            </a:r>
            <a:r>
              <a:rPr sz="2600" dirty="0">
                <a:latin typeface="Verdana"/>
                <a:cs typeface="Verdana"/>
              </a:rPr>
              <a:t>with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provisions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that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are</a:t>
            </a:r>
            <a:r>
              <a:rPr sz="2600" spc="-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ambiguous, </a:t>
            </a:r>
            <a:r>
              <a:rPr sz="2600" dirty="0">
                <a:latin typeface="Verdana"/>
                <a:cs typeface="Verdana"/>
              </a:rPr>
              <a:t>conflicting,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incomplete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without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dirty="0">
                <a:latin typeface="Verdana"/>
                <a:cs typeface="Verdana"/>
              </a:rPr>
              <a:t>information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that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legislature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had </a:t>
            </a:r>
            <a:r>
              <a:rPr sz="2600" dirty="0">
                <a:latin typeface="Verdana"/>
                <a:cs typeface="Verdana"/>
              </a:rPr>
              <a:t>when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it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enacted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statute.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69464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69464" cy="21946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990600" y="1597278"/>
            <a:ext cx="6934200" cy="4393565"/>
          </a:xfrm>
          <a:custGeom>
            <a:avLst/>
            <a:gdLst/>
            <a:ahLst/>
            <a:cxnLst/>
            <a:rect l="l" t="t" r="r" b="b"/>
            <a:pathLst>
              <a:path w="6934200" h="4393565">
                <a:moveTo>
                  <a:pt x="0" y="0"/>
                </a:moveTo>
                <a:lnTo>
                  <a:pt x="6934200" y="0"/>
                </a:lnTo>
                <a:lnTo>
                  <a:pt x="6934200" y="4393565"/>
                </a:lnTo>
                <a:lnTo>
                  <a:pt x="0" y="4393565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B48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69213" y="1504848"/>
            <a:ext cx="6635115" cy="433197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spc="-10" dirty="0">
                <a:latin typeface="Verdana"/>
                <a:cs typeface="Verdana"/>
              </a:rPr>
              <a:t>Statute: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800" dirty="0">
                <a:latin typeface="Verdana"/>
                <a:cs typeface="Verdana"/>
              </a:rPr>
              <a:t>“No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person,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eighteen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years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age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or</a:t>
            </a:r>
            <a:endParaRPr sz="2800">
              <a:latin typeface="Verdana"/>
              <a:cs typeface="Verdana"/>
            </a:endParaRPr>
          </a:p>
          <a:p>
            <a:pPr marL="12700" marR="25400">
              <a:lnSpc>
                <a:spcPct val="150000"/>
              </a:lnSpc>
            </a:pPr>
            <a:r>
              <a:rPr sz="2800" spc="-45" dirty="0">
                <a:latin typeface="Verdana"/>
                <a:cs typeface="Verdana"/>
              </a:rPr>
              <a:t>older,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shall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engage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sexual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conduct </a:t>
            </a:r>
            <a:r>
              <a:rPr sz="2800" dirty="0">
                <a:latin typeface="Verdana"/>
                <a:cs typeface="Verdana"/>
              </a:rPr>
              <a:t>with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40" dirty="0">
                <a:latin typeface="Verdana"/>
                <a:cs typeface="Verdana"/>
              </a:rPr>
              <a:t>another,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not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spouse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spc="-35" dirty="0">
                <a:latin typeface="Verdana"/>
                <a:cs typeface="Verdana"/>
              </a:rPr>
              <a:t>offender,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when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1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offender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knows </a:t>
            </a:r>
            <a:r>
              <a:rPr sz="2800" dirty="0">
                <a:latin typeface="Verdana"/>
                <a:cs typeface="Verdana"/>
              </a:rPr>
              <a:t>such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other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person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over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twelve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but </a:t>
            </a:r>
            <a:r>
              <a:rPr sz="2800" b="1" dirty="0">
                <a:latin typeface="Verdana"/>
                <a:cs typeface="Verdana"/>
              </a:rPr>
              <a:t>not</a:t>
            </a:r>
            <a:r>
              <a:rPr sz="2800" b="1" spc="-4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over</a:t>
            </a:r>
            <a:r>
              <a:rPr sz="2800" b="1" spc="-5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fifteen</a:t>
            </a:r>
            <a:r>
              <a:rPr sz="2800" b="1" spc="-15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years</a:t>
            </a:r>
            <a:r>
              <a:rPr sz="2800" b="1" spc="-6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of</a:t>
            </a:r>
            <a:r>
              <a:rPr sz="2800" b="1" spc="-50" dirty="0">
                <a:latin typeface="Verdana"/>
                <a:cs typeface="Verdana"/>
              </a:rPr>
              <a:t> </a:t>
            </a:r>
            <a:r>
              <a:rPr sz="2800" b="1" dirty="0">
                <a:latin typeface="Verdana"/>
                <a:cs typeface="Verdana"/>
              </a:rPr>
              <a:t>age</a:t>
            </a:r>
            <a:r>
              <a:rPr sz="2800" b="1" spc="-50" dirty="0">
                <a:latin typeface="Verdana"/>
                <a:cs typeface="Verdana"/>
              </a:rPr>
              <a:t> </a:t>
            </a:r>
            <a:r>
              <a:rPr sz="2800" b="1" spc="-10" dirty="0">
                <a:latin typeface="Verdana"/>
                <a:cs typeface="Verdana"/>
              </a:rPr>
              <a:t>....”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69464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69464" cy="219466"/>
            </a:xfrm>
            <a:prstGeom prst="rect">
              <a:avLst/>
            </a:prstGeom>
          </p:spPr>
        </p:pic>
      </p:grp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22504" y="3425952"/>
          <a:ext cx="8775700" cy="2312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5375">
                <a:tc>
                  <a:txBody>
                    <a:bodyPr/>
                    <a:lstStyle/>
                    <a:p>
                      <a:pPr marL="90805" marR="139128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spc="-10" dirty="0">
                          <a:latin typeface="Verdana"/>
                          <a:cs typeface="Verdana"/>
                        </a:rPr>
                        <a:t>Original wording</a:t>
                      </a:r>
                      <a:endParaRPr sz="24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EFAC00"/>
                      </a:solidFill>
                      <a:prstDash val="solid"/>
                    </a:lnL>
                    <a:lnR w="12700">
                      <a:solidFill>
                        <a:srgbClr val="EFAC00"/>
                      </a:solidFill>
                      <a:prstDash val="solid"/>
                    </a:lnR>
                    <a:lnT w="12700">
                      <a:solidFill>
                        <a:srgbClr val="EFAC00"/>
                      </a:solidFill>
                      <a:prstDash val="solid"/>
                    </a:lnT>
                    <a:lnB w="12700">
                      <a:solidFill>
                        <a:srgbClr val="EFAC00"/>
                      </a:solidFill>
                      <a:prstDash val="solid"/>
                    </a:lnB>
                    <a:solidFill>
                      <a:srgbClr val="FBF0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92329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800" b="1" dirty="0">
                          <a:latin typeface="Corbel"/>
                          <a:cs typeface="Corbel"/>
                        </a:rPr>
                        <a:t>“over</a:t>
                      </a:r>
                      <a:r>
                        <a:rPr sz="2800" b="1" spc="-7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spc="-10" dirty="0">
                          <a:latin typeface="Corbel"/>
                          <a:cs typeface="Corbel"/>
                        </a:rPr>
                        <a:t>twelve” years</a:t>
                      </a:r>
                      <a:endParaRPr sz="2800">
                        <a:latin typeface="Corbel"/>
                        <a:cs typeface="Corbe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EFAC00"/>
                      </a:solidFill>
                      <a:prstDash val="solid"/>
                    </a:lnL>
                    <a:lnR w="12700">
                      <a:solidFill>
                        <a:srgbClr val="EFAC00"/>
                      </a:solidFill>
                      <a:prstDash val="solid"/>
                    </a:lnR>
                    <a:lnT w="12700">
                      <a:solidFill>
                        <a:srgbClr val="EFAC00"/>
                      </a:solidFill>
                      <a:prstDash val="solid"/>
                    </a:lnT>
                    <a:lnB w="12700">
                      <a:solidFill>
                        <a:srgbClr val="EFAC00"/>
                      </a:solidFill>
                      <a:prstDash val="solid"/>
                    </a:lnB>
                    <a:solidFill>
                      <a:srgbClr val="FBF0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7042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800" b="1" dirty="0">
                          <a:latin typeface="Corbel"/>
                          <a:cs typeface="Corbel"/>
                        </a:rPr>
                        <a:t>“not</a:t>
                      </a:r>
                      <a:r>
                        <a:rPr sz="2800" b="1" spc="-6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dirty="0">
                          <a:latin typeface="Corbel"/>
                          <a:cs typeface="Corbel"/>
                        </a:rPr>
                        <a:t>over</a:t>
                      </a:r>
                      <a:r>
                        <a:rPr sz="2800" b="1" spc="-50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spc="-25" dirty="0">
                          <a:latin typeface="Corbel"/>
                          <a:cs typeface="Corbel"/>
                        </a:rPr>
                        <a:t>15 </a:t>
                      </a:r>
                      <a:r>
                        <a:rPr sz="2800" b="1" spc="-10" dirty="0">
                          <a:latin typeface="Corbel"/>
                          <a:cs typeface="Corbel"/>
                        </a:rPr>
                        <a:t>years”</a:t>
                      </a:r>
                      <a:endParaRPr sz="2800">
                        <a:latin typeface="Corbel"/>
                        <a:cs typeface="Corbe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EFAC00"/>
                      </a:solidFill>
                      <a:prstDash val="solid"/>
                    </a:lnL>
                    <a:lnR w="12700">
                      <a:solidFill>
                        <a:srgbClr val="EFAC00"/>
                      </a:solidFill>
                      <a:prstDash val="solid"/>
                    </a:lnR>
                    <a:lnT w="12700">
                      <a:solidFill>
                        <a:srgbClr val="EFAC00"/>
                      </a:solidFill>
                      <a:prstDash val="solid"/>
                    </a:lnT>
                    <a:lnB w="12700">
                      <a:solidFill>
                        <a:srgbClr val="EFAC00"/>
                      </a:solidFill>
                      <a:prstDash val="solid"/>
                    </a:lnB>
                    <a:solidFill>
                      <a:srgbClr val="FBF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7295">
                <a:tc>
                  <a:txBody>
                    <a:bodyPr/>
                    <a:lstStyle/>
                    <a:p>
                      <a:pPr marL="90805" marR="130429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orbel"/>
                          <a:cs typeface="Corbel"/>
                        </a:rPr>
                        <a:t>Amended</a:t>
                      </a:r>
                      <a:r>
                        <a:rPr sz="2800" b="1" u="none" spc="-10" dirty="0">
                          <a:latin typeface="Corbel"/>
                          <a:cs typeface="Corbel"/>
                        </a:rPr>
                        <a:t> wording</a:t>
                      </a:r>
                      <a:endParaRPr sz="2800">
                        <a:latin typeface="Corbel"/>
                        <a:cs typeface="Corbe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EFAC00"/>
                      </a:solidFill>
                      <a:prstDash val="solid"/>
                    </a:lnL>
                    <a:lnR w="12700">
                      <a:solidFill>
                        <a:srgbClr val="EFAC00"/>
                      </a:solidFill>
                      <a:prstDash val="solid"/>
                    </a:lnR>
                    <a:lnT w="12700">
                      <a:solidFill>
                        <a:srgbClr val="EFAC00"/>
                      </a:solidFill>
                      <a:prstDash val="solid"/>
                    </a:lnT>
                    <a:lnB w="12700">
                      <a:solidFill>
                        <a:srgbClr val="EFAC00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600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dirty="0">
                          <a:latin typeface="Corbel"/>
                          <a:cs typeface="Corbel"/>
                        </a:rPr>
                        <a:t>“thirteen</a:t>
                      </a:r>
                      <a:r>
                        <a:rPr sz="2800" b="1" spc="-40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dirty="0">
                          <a:latin typeface="Corbel"/>
                          <a:cs typeface="Corbel"/>
                        </a:rPr>
                        <a:t>years”</a:t>
                      </a:r>
                      <a:r>
                        <a:rPr sz="2800" b="1" spc="-50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spc="-25" dirty="0">
                          <a:latin typeface="Corbel"/>
                          <a:cs typeface="Corbel"/>
                        </a:rPr>
                        <a:t>or </a:t>
                      </a:r>
                      <a:r>
                        <a:rPr sz="2800" b="1" spc="-10" dirty="0">
                          <a:latin typeface="Corbel"/>
                          <a:cs typeface="Corbel"/>
                        </a:rPr>
                        <a:t>older</a:t>
                      </a:r>
                      <a:endParaRPr sz="2800">
                        <a:latin typeface="Corbel"/>
                        <a:cs typeface="Corbe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EFAC00"/>
                      </a:solidFill>
                      <a:prstDash val="solid"/>
                    </a:lnL>
                    <a:lnR w="12700">
                      <a:solidFill>
                        <a:srgbClr val="EFAC00"/>
                      </a:solidFill>
                      <a:prstDash val="solid"/>
                    </a:lnR>
                    <a:lnT w="12700">
                      <a:solidFill>
                        <a:srgbClr val="EFAC00"/>
                      </a:solidFill>
                      <a:prstDash val="solid"/>
                    </a:lnT>
                    <a:lnB w="12700">
                      <a:solidFill>
                        <a:srgbClr val="EFAC00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50038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dirty="0">
                          <a:latin typeface="Corbel"/>
                          <a:cs typeface="Corbel"/>
                        </a:rPr>
                        <a:t>“Less</a:t>
                      </a:r>
                      <a:r>
                        <a:rPr sz="2800" b="1" spc="-3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dirty="0">
                          <a:latin typeface="Corbel"/>
                          <a:cs typeface="Corbel"/>
                        </a:rPr>
                        <a:t>than</a:t>
                      </a:r>
                      <a:r>
                        <a:rPr sz="2800" b="1" spc="-45" dirty="0">
                          <a:latin typeface="Corbel"/>
                          <a:cs typeface="Corbel"/>
                        </a:rPr>
                        <a:t> </a:t>
                      </a:r>
                      <a:r>
                        <a:rPr sz="2800" b="1" spc="-25" dirty="0">
                          <a:latin typeface="Corbel"/>
                          <a:cs typeface="Corbel"/>
                        </a:rPr>
                        <a:t>16 </a:t>
                      </a:r>
                      <a:r>
                        <a:rPr sz="2800" b="1" spc="-10" dirty="0">
                          <a:latin typeface="Corbel"/>
                          <a:cs typeface="Corbel"/>
                        </a:rPr>
                        <a:t>years”</a:t>
                      </a:r>
                      <a:endParaRPr sz="2800">
                        <a:latin typeface="Corbel"/>
                        <a:cs typeface="Corbe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EFAC00"/>
                      </a:solidFill>
                      <a:prstDash val="solid"/>
                    </a:lnL>
                    <a:lnR w="12700">
                      <a:solidFill>
                        <a:srgbClr val="EFAC00"/>
                      </a:solidFill>
                      <a:prstDash val="solid"/>
                    </a:lnR>
                    <a:lnT w="12700">
                      <a:solidFill>
                        <a:srgbClr val="EFAC00"/>
                      </a:solidFill>
                      <a:prstDash val="solid"/>
                    </a:lnT>
                    <a:lnB w="12700">
                      <a:solidFill>
                        <a:srgbClr val="EFAC00"/>
                      </a:solidFill>
                      <a:prstDash val="solid"/>
                    </a:lnB>
                    <a:solidFill>
                      <a:srgbClr val="F8E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307213" y="1936622"/>
            <a:ext cx="8211184" cy="119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court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decision,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legislature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clarified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statutory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language </a:t>
            </a:r>
            <a:r>
              <a:rPr sz="1800" dirty="0">
                <a:latin typeface="Verdana"/>
                <a:cs typeface="Verdana"/>
              </a:rPr>
              <a:t>by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making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these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changes: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endParaRPr sz="1800">
              <a:latin typeface="Verdana"/>
              <a:cs typeface="Verdana"/>
            </a:endParaRPr>
          </a:p>
          <a:p>
            <a:pPr marL="2946400">
              <a:lnSpc>
                <a:spcPct val="100000"/>
              </a:lnSpc>
              <a:tabLst>
                <a:tab pos="6337300" algn="l"/>
              </a:tabLst>
            </a:pPr>
            <a:r>
              <a:rPr sz="1800" dirty="0">
                <a:latin typeface="Verdana"/>
                <a:cs typeface="Verdana"/>
              </a:rPr>
              <a:t>Minimum</a:t>
            </a:r>
            <a:r>
              <a:rPr sz="1800" spc="-25" dirty="0">
                <a:latin typeface="Verdana"/>
                <a:cs typeface="Verdana"/>
              </a:rPr>
              <a:t> age</a:t>
            </a:r>
            <a:r>
              <a:rPr sz="1800" dirty="0">
                <a:latin typeface="Verdana"/>
                <a:cs typeface="Verdana"/>
              </a:rPr>
              <a:t>	Maximum</a:t>
            </a:r>
            <a:r>
              <a:rPr sz="1800" spc="-25" dirty="0">
                <a:latin typeface="Verdana"/>
                <a:cs typeface="Verdana"/>
              </a:rPr>
              <a:t> age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1F5F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100965" algn="ctr">
              <a:lnSpc>
                <a:spcPts val="4190"/>
              </a:lnSpc>
              <a:spcBef>
                <a:spcPts val="1165"/>
              </a:spcBef>
            </a:pPr>
            <a:r>
              <a:rPr sz="3600" b="0" spc="-30" dirty="0">
                <a:latin typeface="Calibri Light"/>
                <a:cs typeface="Calibri Light"/>
              </a:rPr>
              <a:t>Points</a:t>
            </a:r>
            <a:r>
              <a:rPr sz="3600" b="0" spc="-155" dirty="0">
                <a:latin typeface="Calibri Light"/>
                <a:cs typeface="Calibri Light"/>
              </a:rPr>
              <a:t> </a:t>
            </a:r>
            <a:r>
              <a:rPr sz="3600" b="0" dirty="0">
                <a:latin typeface="Calibri Light"/>
                <a:cs typeface="Calibri Light"/>
              </a:rPr>
              <a:t>to</a:t>
            </a:r>
            <a:r>
              <a:rPr sz="3600" b="0" spc="-140" dirty="0">
                <a:latin typeface="Calibri Light"/>
                <a:cs typeface="Calibri Light"/>
              </a:rPr>
              <a:t> </a:t>
            </a:r>
            <a:r>
              <a:rPr sz="3600" b="0" spc="-20" dirty="0">
                <a:latin typeface="Calibri Light"/>
                <a:cs typeface="Calibri Light"/>
              </a:rPr>
              <a:t>Know</a:t>
            </a:r>
            <a:endParaRPr sz="3600">
              <a:latin typeface="Calibri Light"/>
              <a:cs typeface="Calibri Light"/>
            </a:endParaRPr>
          </a:p>
          <a:p>
            <a:pPr algn="ctr">
              <a:lnSpc>
                <a:spcPts val="3110"/>
              </a:lnSpc>
            </a:pPr>
            <a:r>
              <a:rPr sz="2700" b="0" dirty="0">
                <a:latin typeface="Calibri Light"/>
                <a:cs typeface="Calibri Light"/>
              </a:rPr>
              <a:t>Case</a:t>
            </a:r>
            <a:r>
              <a:rPr sz="2700" b="0" spc="-5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#4,</a:t>
            </a:r>
            <a:r>
              <a:rPr sz="2700" b="0" spc="-7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State</a:t>
            </a:r>
            <a:r>
              <a:rPr sz="2700" b="0" spc="-7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vs.</a:t>
            </a:r>
            <a:r>
              <a:rPr sz="2700" b="0" spc="-60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Maxon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4288" y="2599435"/>
            <a:ext cx="6996430" cy="227838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84785" marR="5080" indent="-172720">
              <a:lnSpc>
                <a:spcPts val="2270"/>
              </a:lnSpc>
              <a:spcBef>
                <a:spcPts val="380"/>
              </a:spcBef>
              <a:buSzPct val="97619"/>
              <a:buFont typeface="Wingdings"/>
              <a:buChar char=""/>
              <a:tabLst>
                <a:tab pos="184785" algn="l"/>
                <a:tab pos="341630" algn="l"/>
              </a:tabLst>
            </a:pPr>
            <a:r>
              <a:rPr sz="2100" dirty="0">
                <a:latin typeface="Calibri"/>
                <a:cs typeface="Calibri"/>
              </a:rPr>
              <a:t>	Criminal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statutes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are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construed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strictly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against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state </a:t>
            </a:r>
            <a:r>
              <a:rPr sz="2100" dirty="0">
                <a:latin typeface="Calibri"/>
                <a:cs typeface="Calibri"/>
              </a:rPr>
              <a:t>and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liberally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favor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defendant.</a:t>
            </a:r>
            <a:r>
              <a:rPr sz="2100" spc="3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This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rule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strict </a:t>
            </a:r>
            <a:r>
              <a:rPr sz="2100" dirty="0">
                <a:latin typeface="Calibri"/>
                <a:cs typeface="Calibri"/>
              </a:rPr>
              <a:t>construction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sometimes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known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as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“rule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lenity.”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10"/>
              </a:spcBef>
              <a:buFont typeface="Wingdings"/>
              <a:buChar char=""/>
            </a:pPr>
            <a:endParaRPr sz="2100">
              <a:latin typeface="Calibri"/>
              <a:cs typeface="Calibri"/>
            </a:endParaRPr>
          </a:p>
          <a:p>
            <a:pPr marL="184785" marR="76200" indent="-180340">
              <a:lnSpc>
                <a:spcPts val="2270"/>
              </a:lnSpc>
              <a:buSzPct val="97619"/>
              <a:buFont typeface="Wingdings"/>
              <a:buChar char=""/>
              <a:tabLst>
                <a:tab pos="184785" algn="l"/>
                <a:tab pos="221615" algn="l"/>
              </a:tabLst>
            </a:pPr>
            <a:r>
              <a:rPr sz="2100" dirty="0">
                <a:latin typeface="Calibri"/>
                <a:cs typeface="Calibri"/>
              </a:rPr>
              <a:t>	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legislature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can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over-</a:t>
            </a:r>
            <a:r>
              <a:rPr sz="2100" dirty="0">
                <a:latin typeface="Calibri"/>
                <a:cs typeface="Calibri"/>
              </a:rPr>
              <a:t>rule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court’s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interpretation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 </a:t>
            </a:r>
            <a:r>
              <a:rPr sz="2100" dirty="0">
                <a:latin typeface="Calibri"/>
                <a:cs typeface="Calibri"/>
              </a:rPr>
              <a:t>by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enacting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change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.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.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unless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decision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of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based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or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federal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constitution.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100965" algn="ctr">
              <a:lnSpc>
                <a:spcPts val="4190"/>
              </a:lnSpc>
              <a:spcBef>
                <a:spcPts val="1165"/>
              </a:spcBef>
            </a:pPr>
            <a:r>
              <a:rPr sz="3600" b="0" spc="-30" dirty="0">
                <a:latin typeface="Calibri Light"/>
                <a:cs typeface="Calibri Light"/>
              </a:rPr>
              <a:t>Points</a:t>
            </a:r>
            <a:r>
              <a:rPr sz="3600" b="0" spc="-155" dirty="0">
                <a:latin typeface="Calibri Light"/>
                <a:cs typeface="Calibri Light"/>
              </a:rPr>
              <a:t> </a:t>
            </a:r>
            <a:r>
              <a:rPr sz="3600" b="0" dirty="0">
                <a:latin typeface="Calibri Light"/>
                <a:cs typeface="Calibri Light"/>
              </a:rPr>
              <a:t>to</a:t>
            </a:r>
            <a:r>
              <a:rPr sz="3600" b="0" spc="-140" dirty="0">
                <a:latin typeface="Calibri Light"/>
                <a:cs typeface="Calibri Light"/>
              </a:rPr>
              <a:t> </a:t>
            </a:r>
            <a:r>
              <a:rPr sz="3600" b="0" spc="-20" dirty="0">
                <a:latin typeface="Calibri Light"/>
                <a:cs typeface="Calibri Light"/>
              </a:rPr>
              <a:t>Know</a:t>
            </a:r>
            <a:endParaRPr sz="3600">
              <a:latin typeface="Calibri Light"/>
              <a:cs typeface="Calibri Light"/>
            </a:endParaRPr>
          </a:p>
          <a:p>
            <a:pPr algn="ctr">
              <a:lnSpc>
                <a:spcPts val="3110"/>
              </a:lnSpc>
            </a:pPr>
            <a:r>
              <a:rPr sz="2700" b="0" dirty="0">
                <a:latin typeface="Calibri Light"/>
                <a:cs typeface="Calibri Light"/>
              </a:rPr>
              <a:t>Case</a:t>
            </a:r>
            <a:r>
              <a:rPr sz="2700" b="0" spc="-6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#4,</a:t>
            </a:r>
            <a:r>
              <a:rPr sz="2700" b="0" spc="-7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State</a:t>
            </a:r>
            <a:r>
              <a:rPr sz="2700" b="0" spc="-8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vs.</a:t>
            </a:r>
            <a:r>
              <a:rPr sz="2700" b="0" spc="-65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Maxon,</a:t>
            </a:r>
            <a:r>
              <a:rPr sz="2700" b="0" spc="-80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cont’d.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2198751"/>
            <a:ext cx="7315200" cy="17018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463550" marR="213995" indent="-450850">
              <a:lnSpc>
                <a:spcPts val="2270"/>
              </a:lnSpc>
              <a:spcBef>
                <a:spcPts val="380"/>
              </a:spcBef>
              <a:buFont typeface="Wingdings"/>
              <a:buChar char=""/>
              <a:tabLst>
                <a:tab pos="698500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legislature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presumed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have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knowledge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existing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court 	</a:t>
            </a:r>
            <a:r>
              <a:rPr sz="2100" dirty="0">
                <a:latin typeface="Calibri"/>
                <a:cs typeface="Calibri"/>
              </a:rPr>
              <a:t>decisions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when</a:t>
            </a:r>
            <a:r>
              <a:rPr sz="2100" spc="-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enacting</a:t>
            </a:r>
            <a:r>
              <a:rPr sz="2100" spc="-8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or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revising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statutes.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10"/>
              </a:spcBef>
              <a:buFont typeface="Wingdings"/>
              <a:buChar char=""/>
            </a:pPr>
            <a:endParaRPr sz="2100">
              <a:latin typeface="Calibri"/>
              <a:cs typeface="Calibri"/>
            </a:endParaRPr>
          </a:p>
          <a:p>
            <a:pPr marL="463550" marR="5080" indent="-450850">
              <a:lnSpc>
                <a:spcPts val="2270"/>
              </a:lnSpc>
              <a:buFont typeface="Wingdings"/>
              <a:buChar char=""/>
              <a:tabLst>
                <a:tab pos="698500" algn="l"/>
              </a:tabLst>
            </a:pPr>
            <a:r>
              <a:rPr sz="2100" spc="-10" dirty="0">
                <a:latin typeface="Calibri"/>
                <a:cs typeface="Calibri"/>
              </a:rPr>
              <a:t>Failure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act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after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ruling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implies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that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court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decision 	</a:t>
            </a:r>
            <a:r>
              <a:rPr sz="2100" dirty="0">
                <a:latin typeface="Calibri"/>
                <a:cs typeface="Calibri"/>
              </a:rPr>
              <a:t>was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correct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interpretation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9144000" y="0"/>
                </a:moveTo>
                <a:lnTo>
                  <a:pt x="0" y="0"/>
                </a:lnTo>
                <a:lnTo>
                  <a:pt x="0" y="6845681"/>
                </a:lnTo>
                <a:lnTo>
                  <a:pt x="9144000" y="684568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428231"/>
            <a:ext cx="5222722" cy="55534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52891" y="3371278"/>
            <a:ext cx="4545965" cy="1085215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txBody>
          <a:bodyPr vert="horz" wrap="square" lIns="0" tIns="146685" rIns="0" bIns="0" rtlCol="0">
            <a:spAutoFit/>
          </a:bodyPr>
          <a:lstStyle/>
          <a:p>
            <a:pPr marL="111125" algn="ctr">
              <a:lnSpc>
                <a:spcPct val="100000"/>
              </a:lnSpc>
              <a:spcBef>
                <a:spcPts val="115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More</a:t>
            </a:r>
            <a:r>
              <a:rPr sz="2800" b="1" spc="-9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understanding.</a:t>
            </a:r>
            <a:endParaRPr sz="28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170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Less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confusion.</a:t>
            </a:r>
            <a:endParaRPr sz="2800">
              <a:latin typeface="Segoe UI Semibold"/>
              <a:cs typeface="Segoe UI Semibold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057400" y="2275458"/>
            <a:ext cx="1447800" cy="52324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210"/>
              </a:lnSpc>
            </a:pPr>
            <a:r>
              <a:rPr sz="2850" i="1" spc="-20" dirty="0">
                <a:solidFill>
                  <a:srgbClr val="FFFFFF"/>
                </a:solidFill>
                <a:latin typeface="Papyrus"/>
                <a:cs typeface="Papyrus"/>
              </a:rPr>
              <a:t>Result</a:t>
            </a:r>
            <a:r>
              <a:rPr sz="2850" i="1" spc="-90" dirty="0">
                <a:solidFill>
                  <a:srgbClr val="FFFFFF"/>
                </a:solidFill>
                <a:latin typeface="Papyrus"/>
                <a:cs typeface="Papyrus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Papyrus"/>
                <a:cs typeface="Papyrus"/>
              </a:rPr>
              <a:t>-</a:t>
            </a:r>
            <a:endParaRPr sz="2800">
              <a:latin typeface="Papyrus"/>
              <a:cs typeface="Papyru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6022" y="429784"/>
            <a:ext cx="1463027" cy="138989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4684" y="1645411"/>
            <a:ext cx="2821305" cy="14331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indent="320040">
              <a:lnSpc>
                <a:spcPct val="99000"/>
              </a:lnSpc>
              <a:spcBef>
                <a:spcPts val="130"/>
              </a:spcBef>
              <a:buClr>
                <a:srgbClr val="EFAC00"/>
              </a:buClr>
              <a:buSzPct val="79032"/>
              <a:buFont typeface="Wingdings 2"/>
              <a:buChar char=""/>
              <a:tabLst>
                <a:tab pos="332740" algn="l"/>
              </a:tabLst>
            </a:pPr>
            <a:r>
              <a:rPr sz="3100" b="1" dirty="0">
                <a:latin typeface="Corbel"/>
                <a:cs typeface="Corbel"/>
              </a:rPr>
              <a:t>Judiciary</a:t>
            </a:r>
            <a:r>
              <a:rPr sz="3100" b="1" spc="-100" dirty="0">
                <a:latin typeface="Corbel"/>
                <a:cs typeface="Corbel"/>
              </a:rPr>
              <a:t> </a:t>
            </a:r>
            <a:r>
              <a:rPr sz="3100" b="1" spc="-50" dirty="0">
                <a:latin typeface="Corbel"/>
                <a:cs typeface="Corbel"/>
              </a:rPr>
              <a:t>– </a:t>
            </a:r>
            <a:r>
              <a:rPr sz="3100" b="1" spc="-10" dirty="0">
                <a:solidFill>
                  <a:srgbClr val="000099"/>
                </a:solidFill>
                <a:latin typeface="Corbel"/>
                <a:cs typeface="Corbel"/>
              </a:rPr>
              <a:t>mandatory </a:t>
            </a:r>
            <a:r>
              <a:rPr sz="3100" b="1" spc="-20" dirty="0">
                <a:solidFill>
                  <a:srgbClr val="000099"/>
                </a:solidFill>
                <a:latin typeface="Corbel"/>
                <a:cs typeface="Corbel"/>
              </a:rPr>
              <a:t>decision-</a:t>
            </a:r>
            <a:r>
              <a:rPr sz="3100" b="1" spc="-10" dirty="0">
                <a:solidFill>
                  <a:srgbClr val="000099"/>
                </a:solidFill>
                <a:latin typeface="Corbel"/>
                <a:cs typeface="Corbel"/>
              </a:rPr>
              <a:t>making</a:t>
            </a:r>
            <a:endParaRPr sz="3100">
              <a:latin typeface="Corbel"/>
              <a:cs typeface="Corbel"/>
            </a:endParaRPr>
          </a:p>
        </p:txBody>
      </p:sp>
      <p:pic>
        <p:nvPicPr>
          <p:cNvPr id="3" name="object 3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822" y="3730739"/>
            <a:ext cx="3235464" cy="219456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6392700" y="238886"/>
            <a:ext cx="733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slatu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6709" y="1645411"/>
            <a:ext cx="3140710" cy="125349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332105" marR="5080" indent="-320040">
              <a:lnSpc>
                <a:spcPct val="80000"/>
              </a:lnSpc>
              <a:spcBef>
                <a:spcPts val="840"/>
              </a:spcBef>
              <a:buClr>
                <a:srgbClr val="EFAC00"/>
              </a:buClr>
              <a:buSzPct val="79032"/>
              <a:buFont typeface="Wingdings 2"/>
              <a:buChar char=""/>
              <a:tabLst>
                <a:tab pos="332105" algn="l"/>
              </a:tabLst>
            </a:pPr>
            <a:r>
              <a:rPr sz="3100" b="1" dirty="0">
                <a:latin typeface="Corbel"/>
                <a:cs typeface="Corbel"/>
              </a:rPr>
              <a:t>Legislature</a:t>
            </a:r>
            <a:r>
              <a:rPr sz="3100" b="1" spc="-155" dirty="0">
                <a:latin typeface="Corbel"/>
                <a:cs typeface="Corbel"/>
              </a:rPr>
              <a:t> </a:t>
            </a:r>
            <a:r>
              <a:rPr sz="3100" b="1" spc="-50" dirty="0">
                <a:latin typeface="Corbel"/>
                <a:cs typeface="Corbel"/>
              </a:rPr>
              <a:t>– </a:t>
            </a:r>
            <a:r>
              <a:rPr sz="3100" b="1" spc="-10" dirty="0">
                <a:solidFill>
                  <a:srgbClr val="000099"/>
                </a:solidFill>
                <a:latin typeface="Corbel"/>
                <a:cs typeface="Corbel"/>
              </a:rPr>
              <a:t>permissive </a:t>
            </a:r>
            <a:r>
              <a:rPr sz="3100" b="1" spc="-25" dirty="0">
                <a:solidFill>
                  <a:srgbClr val="000099"/>
                </a:solidFill>
                <a:latin typeface="Corbel"/>
                <a:cs typeface="Corbel"/>
              </a:rPr>
              <a:t>decision-</a:t>
            </a:r>
            <a:r>
              <a:rPr sz="3100" b="1" spc="-10" dirty="0">
                <a:solidFill>
                  <a:srgbClr val="000099"/>
                </a:solidFill>
                <a:latin typeface="Corbel"/>
                <a:cs typeface="Corbel"/>
              </a:rPr>
              <a:t>making</a:t>
            </a:r>
            <a:endParaRPr sz="3100">
              <a:latin typeface="Corbel"/>
              <a:cs typeface="Corbel"/>
            </a:endParaRPr>
          </a:p>
        </p:txBody>
      </p:sp>
      <p:pic>
        <p:nvPicPr>
          <p:cNvPr id="6" name="object 6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35296" y="3339122"/>
            <a:ext cx="3217163" cy="282242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343400" y="1902079"/>
            <a:ext cx="0" cy="1065530"/>
          </a:xfrm>
          <a:custGeom>
            <a:avLst/>
            <a:gdLst/>
            <a:ahLst/>
            <a:cxnLst/>
            <a:rect l="l" t="t" r="r" b="b"/>
            <a:pathLst>
              <a:path h="1065530">
                <a:moveTo>
                  <a:pt x="0" y="0"/>
                </a:moveTo>
                <a:lnTo>
                  <a:pt x="0" y="1065149"/>
                </a:lnTo>
              </a:path>
            </a:pathLst>
          </a:custGeom>
          <a:ln w="6096">
            <a:solidFill>
              <a:srgbClr val="EFA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746"/>
              <a:ext cx="2554236" cy="850352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457200" y="1772411"/>
            <a:ext cx="8229600" cy="4617720"/>
          </a:xfrm>
          <a:custGeom>
            <a:avLst/>
            <a:gdLst/>
            <a:ahLst/>
            <a:cxnLst/>
            <a:rect l="l" t="t" r="r" b="b"/>
            <a:pathLst>
              <a:path w="8229600" h="4617720">
                <a:moveTo>
                  <a:pt x="0" y="0"/>
                </a:moveTo>
                <a:lnTo>
                  <a:pt x="8229600" y="0"/>
                </a:lnTo>
                <a:lnTo>
                  <a:pt x="8229600" y="4617720"/>
                </a:lnTo>
                <a:lnTo>
                  <a:pt x="0" y="461772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B48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8108" y="1852675"/>
            <a:ext cx="7771130" cy="3865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Verdana"/>
                <a:cs typeface="Verdana"/>
              </a:rPr>
              <a:t>STATUTE:</a:t>
            </a:r>
            <a:endParaRPr sz="2800">
              <a:latin typeface="Verdana"/>
              <a:cs typeface="Verdana"/>
            </a:endParaRPr>
          </a:p>
          <a:p>
            <a:pPr marL="332740" marR="5080" indent="-195580">
              <a:lnSpc>
                <a:spcPct val="100000"/>
              </a:lnSpc>
              <a:spcBef>
                <a:spcPts val="3360"/>
              </a:spcBef>
            </a:pPr>
            <a:r>
              <a:rPr sz="2800" dirty="0">
                <a:latin typeface="Verdana"/>
                <a:cs typeface="Verdana"/>
              </a:rPr>
              <a:t>“No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person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who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has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been</a:t>
            </a:r>
            <a:r>
              <a:rPr sz="2800" spc="-1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convicted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of,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is </a:t>
            </a:r>
            <a:r>
              <a:rPr sz="2800" dirty="0">
                <a:latin typeface="Verdana"/>
                <a:cs typeface="Verdana"/>
              </a:rPr>
              <a:t>convicted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of,</a:t>
            </a:r>
            <a:r>
              <a:rPr sz="2800" spc="-10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has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pleaded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guilty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to,</a:t>
            </a:r>
            <a:r>
              <a:rPr sz="2800" spc="-12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or </a:t>
            </a:r>
            <a:r>
              <a:rPr sz="2800" dirty="0">
                <a:latin typeface="Verdana"/>
                <a:cs typeface="Verdana"/>
              </a:rPr>
              <a:t>pleads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guilty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either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sexually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oriented </a:t>
            </a:r>
            <a:r>
              <a:rPr sz="2800" dirty="0">
                <a:latin typeface="Verdana"/>
                <a:cs typeface="Verdana"/>
              </a:rPr>
              <a:t>offense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or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35" dirty="0">
                <a:latin typeface="Verdana"/>
                <a:cs typeface="Verdana"/>
              </a:rPr>
              <a:t>child-</a:t>
            </a:r>
            <a:r>
              <a:rPr sz="2800" dirty="0">
                <a:latin typeface="Verdana"/>
                <a:cs typeface="Verdana"/>
              </a:rPr>
              <a:t>victim oriented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offense </a:t>
            </a:r>
            <a:r>
              <a:rPr sz="2800" dirty="0">
                <a:latin typeface="Verdana"/>
                <a:cs typeface="Verdana"/>
              </a:rPr>
              <a:t>shall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establish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residence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or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occupy </a:t>
            </a:r>
            <a:r>
              <a:rPr sz="2800" dirty="0">
                <a:latin typeface="Verdana"/>
                <a:cs typeface="Verdana"/>
              </a:rPr>
              <a:t>residential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premises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within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one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thousand </a:t>
            </a:r>
            <a:r>
              <a:rPr sz="2800" dirty="0">
                <a:latin typeface="Verdana"/>
                <a:cs typeface="Verdana"/>
              </a:rPr>
              <a:t>feet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any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school</a:t>
            </a:r>
            <a:r>
              <a:rPr sz="2800" spc="-10" dirty="0">
                <a:latin typeface="Verdana"/>
                <a:cs typeface="Verdana"/>
              </a:rPr>
              <a:t> premises.”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746"/>
              <a:ext cx="2554236" cy="85035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18108" y="1694446"/>
            <a:ext cx="7873365" cy="439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Rule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of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statutory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construction:</a:t>
            </a:r>
            <a:endParaRPr sz="3200">
              <a:latin typeface="Arial"/>
              <a:cs typeface="Arial"/>
            </a:endParaRPr>
          </a:p>
          <a:p>
            <a:pPr marL="12700" marR="185420">
              <a:lnSpc>
                <a:spcPct val="90000"/>
              </a:lnSpc>
              <a:spcBef>
                <a:spcPts val="3025"/>
              </a:spcBef>
            </a:pPr>
            <a:r>
              <a:rPr sz="3200" dirty="0">
                <a:latin typeface="Arial"/>
                <a:cs typeface="Arial"/>
              </a:rPr>
              <a:t>“A</a:t>
            </a:r>
            <a:r>
              <a:rPr sz="3200" spc="-204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statute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is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presumed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to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prospective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in </a:t>
            </a:r>
            <a:r>
              <a:rPr sz="3200" dirty="0">
                <a:latin typeface="Arial"/>
                <a:cs typeface="Arial"/>
              </a:rPr>
              <a:t>its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operation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unless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expressly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made </a:t>
            </a:r>
            <a:r>
              <a:rPr sz="3200" spc="-10" dirty="0">
                <a:latin typeface="Arial"/>
                <a:cs typeface="Arial"/>
              </a:rPr>
              <a:t>retrospective.”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Constitutional</a:t>
            </a:r>
            <a:r>
              <a:rPr sz="3200" b="1" spc="-8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limitation</a:t>
            </a:r>
            <a:r>
              <a:rPr sz="3200" b="1" spc="-65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(Ohio):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3070"/>
              </a:lnSpc>
              <a:spcBef>
                <a:spcPts val="2470"/>
              </a:spcBef>
            </a:pPr>
            <a:r>
              <a:rPr sz="3200" dirty="0">
                <a:latin typeface="Arial"/>
                <a:cs typeface="Arial"/>
              </a:rPr>
              <a:t>“The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general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assembly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shall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have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no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power </a:t>
            </a:r>
            <a:r>
              <a:rPr sz="3200" dirty="0">
                <a:latin typeface="Arial"/>
                <a:cs typeface="Arial"/>
              </a:rPr>
              <a:t>to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pass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retroactive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laws.”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8255" algn="ctr">
              <a:lnSpc>
                <a:spcPts val="4190"/>
              </a:lnSpc>
              <a:spcBef>
                <a:spcPts val="1165"/>
              </a:spcBef>
            </a:pPr>
            <a:r>
              <a:rPr sz="3300" b="0" spc="-20" dirty="0">
                <a:latin typeface="Calibri Light"/>
                <a:cs typeface="Calibri Light"/>
              </a:rPr>
              <a:t>Additional</a:t>
            </a:r>
            <a:r>
              <a:rPr sz="3300" b="0" spc="-120" dirty="0">
                <a:latin typeface="Calibri Light"/>
                <a:cs typeface="Calibri Light"/>
              </a:rPr>
              <a:t> </a:t>
            </a:r>
            <a:r>
              <a:rPr sz="3600" b="0" spc="-35" dirty="0">
                <a:latin typeface="Calibri Light"/>
                <a:cs typeface="Calibri Light"/>
              </a:rPr>
              <a:t>Points</a:t>
            </a:r>
            <a:r>
              <a:rPr sz="3600" b="0" spc="-150" dirty="0">
                <a:latin typeface="Calibri Light"/>
                <a:cs typeface="Calibri Light"/>
              </a:rPr>
              <a:t> </a:t>
            </a:r>
            <a:r>
              <a:rPr sz="3600" b="0" dirty="0">
                <a:latin typeface="Calibri Light"/>
                <a:cs typeface="Calibri Light"/>
              </a:rPr>
              <a:t>to</a:t>
            </a:r>
            <a:r>
              <a:rPr sz="3600" b="0" spc="-130" dirty="0">
                <a:latin typeface="Calibri Light"/>
                <a:cs typeface="Calibri Light"/>
              </a:rPr>
              <a:t> </a:t>
            </a:r>
            <a:r>
              <a:rPr sz="3600" b="0" spc="-20" dirty="0">
                <a:latin typeface="Calibri Light"/>
                <a:cs typeface="Calibri Light"/>
              </a:rPr>
              <a:t>Know</a:t>
            </a:r>
            <a:endParaRPr sz="3600">
              <a:latin typeface="Calibri Light"/>
              <a:cs typeface="Calibri Light"/>
            </a:endParaRPr>
          </a:p>
          <a:p>
            <a:pPr algn="ctr">
              <a:lnSpc>
                <a:spcPts val="3110"/>
              </a:lnSpc>
            </a:pPr>
            <a:r>
              <a:rPr sz="2700" b="0" dirty="0">
                <a:latin typeface="Calibri Light"/>
                <a:cs typeface="Calibri Light"/>
              </a:rPr>
              <a:t>Case</a:t>
            </a:r>
            <a:r>
              <a:rPr sz="2700" b="0" spc="-4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#5,</a:t>
            </a:r>
            <a:r>
              <a:rPr sz="2700" b="0" spc="-5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Hyle</a:t>
            </a:r>
            <a:r>
              <a:rPr sz="2700" b="0" spc="-3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vs.</a:t>
            </a:r>
            <a:r>
              <a:rPr sz="2700" b="0" spc="-35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Porter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2361819"/>
            <a:ext cx="7726045" cy="3428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3860" marR="5080" indent="-39116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698500" algn="l"/>
              </a:tabLst>
            </a:pPr>
            <a:r>
              <a:rPr sz="2100" spc="-50" dirty="0">
                <a:latin typeface="Calibri"/>
                <a:cs typeface="Calibri"/>
              </a:rPr>
              <a:t>Text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that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only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supports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inference</a:t>
            </a:r>
            <a:r>
              <a:rPr sz="2100" u="none" spc="-4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of</a:t>
            </a:r>
            <a:r>
              <a:rPr sz="2100" u="none" spc="-25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retroactivity</a:t>
            </a:r>
            <a:r>
              <a:rPr sz="2100" u="none" spc="-30" dirty="0">
                <a:latin typeface="Calibri"/>
                <a:cs typeface="Calibri"/>
              </a:rPr>
              <a:t> </a:t>
            </a:r>
            <a:r>
              <a:rPr sz="2100" u="none" spc="-25" dirty="0">
                <a:latin typeface="Calibri"/>
                <a:cs typeface="Calibri"/>
              </a:rPr>
              <a:t>is 	</a:t>
            </a:r>
            <a:r>
              <a:rPr sz="2100" u="none" spc="-10" dirty="0">
                <a:latin typeface="Calibri"/>
                <a:cs typeface="Calibri"/>
              </a:rPr>
              <a:t>insufficient</a:t>
            </a:r>
            <a:r>
              <a:rPr sz="2100" u="none" spc="-35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to</a:t>
            </a:r>
            <a:r>
              <a:rPr sz="2100" u="none" spc="-6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make</a:t>
            </a:r>
            <a:r>
              <a:rPr sz="2100" u="none" spc="-8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it</a:t>
            </a:r>
            <a:r>
              <a:rPr sz="2100" u="none" spc="-55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retroactive.</a:t>
            </a:r>
            <a:r>
              <a:rPr sz="2100" u="none" spc="365" dirty="0">
                <a:latin typeface="Calibri"/>
                <a:cs typeface="Calibri"/>
              </a:rPr>
              <a:t> </a:t>
            </a:r>
            <a:r>
              <a:rPr sz="2100" u="none" spc="-85" dirty="0">
                <a:latin typeface="Calibri"/>
                <a:cs typeface="Calibri"/>
              </a:rPr>
              <a:t>To</a:t>
            </a:r>
            <a:r>
              <a:rPr sz="2100" u="none" spc="-35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overcome</a:t>
            </a:r>
            <a:r>
              <a:rPr sz="2100" u="none" spc="-35" dirty="0">
                <a:latin typeface="Calibri"/>
                <a:cs typeface="Calibri"/>
              </a:rPr>
              <a:t> </a:t>
            </a:r>
            <a:r>
              <a:rPr sz="2100" u="none" spc="-25" dirty="0">
                <a:latin typeface="Calibri"/>
                <a:cs typeface="Calibri"/>
              </a:rPr>
              <a:t>the</a:t>
            </a:r>
            <a:r>
              <a:rPr sz="2100" u="none" spc="525" dirty="0">
                <a:latin typeface="Calibri"/>
                <a:cs typeface="Calibri"/>
              </a:rPr>
              <a:t> 	</a:t>
            </a:r>
            <a:r>
              <a:rPr sz="2100" u="none" dirty="0">
                <a:latin typeface="Calibri"/>
                <a:cs typeface="Calibri"/>
              </a:rPr>
              <a:t>presumption</a:t>
            </a:r>
            <a:r>
              <a:rPr sz="2100" u="none" spc="-45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that</a:t>
            </a:r>
            <a:r>
              <a:rPr sz="2100" u="none" spc="-6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a</a:t>
            </a:r>
            <a:r>
              <a:rPr sz="2100" u="none" spc="-5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new</a:t>
            </a:r>
            <a:r>
              <a:rPr sz="2100" u="none" spc="-45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statute</a:t>
            </a:r>
            <a:r>
              <a:rPr sz="2100" u="none" spc="-65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is</a:t>
            </a:r>
            <a:r>
              <a:rPr sz="2100" u="none" spc="-40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prospective</a:t>
            </a:r>
            <a:r>
              <a:rPr sz="2100" u="none" spc="-20" dirty="0">
                <a:latin typeface="Calibri"/>
                <a:cs typeface="Calibri"/>
              </a:rPr>
              <a:t> only,</a:t>
            </a:r>
            <a:r>
              <a:rPr sz="2100" u="none" spc="-4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the</a:t>
            </a:r>
            <a:r>
              <a:rPr sz="2100" u="none" spc="-50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statutory 	</a:t>
            </a:r>
            <a:r>
              <a:rPr sz="2100" u="none" dirty="0">
                <a:latin typeface="Calibri"/>
                <a:cs typeface="Calibri"/>
              </a:rPr>
              <a:t>wording</a:t>
            </a:r>
            <a:r>
              <a:rPr sz="2100" u="none" spc="-45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must</a:t>
            </a:r>
            <a:r>
              <a:rPr sz="2100" u="none" spc="-60" dirty="0">
                <a:latin typeface="Calibri"/>
                <a:cs typeface="Calibri"/>
              </a:rPr>
              <a:t> </a:t>
            </a:r>
            <a:r>
              <a:rPr sz="2100" u="none" dirty="0">
                <a:latin typeface="Calibri"/>
                <a:cs typeface="Calibri"/>
              </a:rPr>
              <a:t>be</a:t>
            </a:r>
            <a:r>
              <a:rPr sz="2100" u="none" spc="-55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expressly</a:t>
            </a:r>
            <a:r>
              <a:rPr sz="2100" u="none" spc="-25" dirty="0">
                <a:latin typeface="Calibri"/>
                <a:cs typeface="Calibri"/>
              </a:rPr>
              <a:t> </a:t>
            </a:r>
            <a:r>
              <a:rPr sz="2100" u="none" spc="-10" dirty="0">
                <a:latin typeface="Calibri"/>
                <a:cs typeface="Calibri"/>
              </a:rPr>
              <a:t>retroactive.</a:t>
            </a:r>
            <a:endParaRPr sz="2100">
              <a:latin typeface="Calibri"/>
              <a:cs typeface="Calibri"/>
            </a:endParaRPr>
          </a:p>
          <a:p>
            <a:pPr marL="342265" marR="397510" indent="-329565">
              <a:lnSpc>
                <a:spcPct val="100000"/>
              </a:lnSpc>
              <a:spcBef>
                <a:spcPts val="790"/>
              </a:spcBef>
              <a:buFont typeface="Wingdings"/>
              <a:buChar char=""/>
              <a:tabLst>
                <a:tab pos="698500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retroactive statute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unconstitutional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retroactively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impairs 	vested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substantive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rights,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but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not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unconstitutional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is 	</a:t>
            </a:r>
            <a:r>
              <a:rPr sz="2100" dirty="0">
                <a:latin typeface="Calibri"/>
                <a:cs typeface="Calibri"/>
              </a:rPr>
              <a:t>merely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remedial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(procedural)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nature.</a:t>
            </a:r>
            <a:endParaRPr sz="2100">
              <a:latin typeface="Calibri"/>
              <a:cs typeface="Calibri"/>
            </a:endParaRPr>
          </a:p>
          <a:p>
            <a:pPr marL="341630" marR="520065" indent="-329565">
              <a:lnSpc>
                <a:spcPct val="100000"/>
              </a:lnSpc>
              <a:spcBef>
                <a:spcPts val="805"/>
              </a:spcBef>
              <a:buFont typeface="Wingdings"/>
              <a:buChar char=""/>
              <a:tabLst>
                <a:tab pos="697865" algn="l"/>
              </a:tabLst>
            </a:pPr>
            <a:r>
              <a:rPr sz="2100" dirty="0">
                <a:latin typeface="Calibri"/>
                <a:cs typeface="Calibri"/>
              </a:rPr>
              <a:t>If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statute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challenged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both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constitutional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and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non-	</a:t>
            </a:r>
            <a:r>
              <a:rPr sz="2100" spc="-10" dirty="0">
                <a:latin typeface="Calibri"/>
                <a:cs typeface="Calibri"/>
              </a:rPr>
              <a:t>constitutional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grounds,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case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will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resolved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only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on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the 	</a:t>
            </a:r>
            <a:r>
              <a:rPr sz="2100" spc="-10" dirty="0">
                <a:latin typeface="Calibri"/>
                <a:cs typeface="Calibri"/>
              </a:rPr>
              <a:t>non-constitutional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grounds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if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it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possible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do</a:t>
            </a:r>
            <a:r>
              <a:rPr sz="2100" spc="-25" dirty="0">
                <a:latin typeface="Calibri"/>
                <a:cs typeface="Calibri"/>
              </a:rPr>
              <a:t> so.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60331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60331" cy="219466"/>
            </a:xfrm>
            <a:prstGeom prst="rect">
              <a:avLst/>
            </a:prstGeom>
          </p:spPr>
        </p:pic>
      </p:grpSp>
      <p:pic>
        <p:nvPicPr>
          <p:cNvPr id="8" name="object 8" descr="þÿ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4000" y="2133615"/>
            <a:ext cx="5943600" cy="395172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60331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60331" cy="21946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57200" y="1772411"/>
            <a:ext cx="8229600" cy="4617720"/>
          </a:xfrm>
          <a:custGeom>
            <a:avLst/>
            <a:gdLst/>
            <a:ahLst/>
            <a:cxnLst/>
            <a:rect l="l" t="t" r="r" b="b"/>
            <a:pathLst>
              <a:path w="8229600" h="4617720">
                <a:moveTo>
                  <a:pt x="0" y="0"/>
                </a:moveTo>
                <a:lnTo>
                  <a:pt x="8229600" y="0"/>
                </a:lnTo>
                <a:lnTo>
                  <a:pt x="8229600" y="4617720"/>
                </a:lnTo>
                <a:lnTo>
                  <a:pt x="0" y="4617720"/>
                </a:lnTo>
                <a:lnTo>
                  <a:pt x="0" y="0"/>
                </a:lnTo>
                <a:close/>
              </a:path>
            </a:pathLst>
          </a:custGeom>
          <a:ln w="25780">
            <a:solidFill>
              <a:srgbClr val="EFA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8108" y="2338971"/>
            <a:ext cx="7160259" cy="246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indent="-319405">
              <a:lnSpc>
                <a:spcPct val="100000"/>
              </a:lnSpc>
              <a:spcBef>
                <a:spcPts val="100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</a:tabLst>
            </a:pPr>
            <a:r>
              <a:rPr sz="3200" dirty="0">
                <a:latin typeface="Verdana"/>
                <a:cs typeface="Verdana"/>
              </a:rPr>
              <a:t>ORC</a:t>
            </a:r>
            <a:r>
              <a:rPr sz="3200" spc="-6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§1.02(F)</a:t>
            </a:r>
            <a:r>
              <a:rPr sz="3200" spc="-7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provides:</a:t>
            </a:r>
            <a:endParaRPr sz="3200">
              <a:latin typeface="Verdana"/>
              <a:cs typeface="Verdana"/>
            </a:endParaRPr>
          </a:p>
          <a:p>
            <a:pPr marL="332740" marR="5080" indent="107950">
              <a:lnSpc>
                <a:spcPct val="100000"/>
              </a:lnSpc>
              <a:spcBef>
                <a:spcPts val="3840"/>
              </a:spcBef>
            </a:pPr>
            <a:r>
              <a:rPr sz="3200" b="1" dirty="0">
                <a:latin typeface="Verdana"/>
                <a:cs typeface="Verdana"/>
              </a:rPr>
              <a:t>‘And’</a:t>
            </a:r>
            <a:r>
              <a:rPr sz="3200" b="1" spc="-6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may</a:t>
            </a:r>
            <a:r>
              <a:rPr sz="3200" spc="-4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be</a:t>
            </a:r>
            <a:r>
              <a:rPr sz="3200" spc="-4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read</a:t>
            </a:r>
            <a:r>
              <a:rPr sz="3200" spc="-25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‘or,’</a:t>
            </a:r>
            <a:r>
              <a:rPr sz="3200" b="1" spc="-5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and</a:t>
            </a:r>
            <a:r>
              <a:rPr sz="3200" spc="-35" dirty="0">
                <a:latin typeface="Verdana"/>
                <a:cs typeface="Verdana"/>
              </a:rPr>
              <a:t> </a:t>
            </a:r>
            <a:r>
              <a:rPr sz="3200" b="1" spc="-20" dirty="0">
                <a:latin typeface="Verdana"/>
                <a:cs typeface="Verdana"/>
              </a:rPr>
              <a:t>‘or’ </a:t>
            </a:r>
            <a:r>
              <a:rPr sz="3200" dirty="0">
                <a:latin typeface="Verdana"/>
                <a:cs typeface="Verdana"/>
              </a:rPr>
              <a:t>may</a:t>
            </a:r>
            <a:r>
              <a:rPr sz="3200" spc="-4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be</a:t>
            </a:r>
            <a:r>
              <a:rPr sz="3200" spc="-3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read</a:t>
            </a:r>
            <a:r>
              <a:rPr sz="3200" spc="-35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‘and’</a:t>
            </a:r>
            <a:r>
              <a:rPr sz="3200" b="1" spc="-4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if</a:t>
            </a:r>
            <a:r>
              <a:rPr sz="3200" spc="-4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the</a:t>
            </a:r>
            <a:r>
              <a:rPr sz="3200" spc="-4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sense </a:t>
            </a:r>
            <a:r>
              <a:rPr sz="3200" dirty="0">
                <a:latin typeface="Verdana"/>
                <a:cs typeface="Verdana"/>
              </a:rPr>
              <a:t>requires</a:t>
            </a:r>
            <a:r>
              <a:rPr sz="3200" spc="-80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it.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60331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60331" cy="21946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57200" y="1772411"/>
            <a:ext cx="8229600" cy="4617720"/>
          </a:xfrm>
          <a:custGeom>
            <a:avLst/>
            <a:gdLst/>
            <a:ahLst/>
            <a:cxnLst/>
            <a:rect l="l" t="t" r="r" b="b"/>
            <a:pathLst>
              <a:path w="8229600" h="4617720">
                <a:moveTo>
                  <a:pt x="0" y="0"/>
                </a:moveTo>
                <a:lnTo>
                  <a:pt x="8229600" y="0"/>
                </a:lnTo>
                <a:lnTo>
                  <a:pt x="8229600" y="4617720"/>
                </a:lnTo>
                <a:lnTo>
                  <a:pt x="0" y="4617720"/>
                </a:lnTo>
                <a:lnTo>
                  <a:pt x="0" y="0"/>
                </a:lnTo>
                <a:close/>
              </a:path>
            </a:pathLst>
          </a:custGeom>
          <a:ln w="25780">
            <a:solidFill>
              <a:srgbClr val="EFA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618108" y="1851418"/>
            <a:ext cx="631761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66875">
              <a:lnSpc>
                <a:spcPct val="100000"/>
              </a:lnSpc>
              <a:spcBef>
                <a:spcPts val="100"/>
              </a:spcBef>
            </a:pPr>
            <a:r>
              <a:rPr sz="3200" u="sng" dirty="0">
                <a:uFill>
                  <a:solidFill>
                    <a:srgbClr val="000000"/>
                  </a:solidFill>
                </a:uFill>
              </a:rPr>
              <a:t>Possible</a:t>
            </a:r>
            <a:r>
              <a:rPr sz="3200" u="sng" spc="-16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</a:rPr>
              <a:t>Way</a:t>
            </a:r>
            <a:r>
              <a:rPr sz="3200" u="sng" spc="-12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</a:rPr>
              <a:t>to</a:t>
            </a:r>
            <a:r>
              <a:rPr sz="3200" u="sng" spc="-14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</a:rPr>
              <a:t>Clarify</a:t>
            </a:r>
            <a:r>
              <a:rPr sz="3200" u="none" spc="-10" dirty="0"/>
              <a:t> </a:t>
            </a:r>
            <a:r>
              <a:rPr sz="3200" u="none" dirty="0"/>
              <a:t>Sec.</a:t>
            </a:r>
            <a:r>
              <a:rPr sz="3200" u="none" spc="-15" dirty="0"/>
              <a:t> </a:t>
            </a:r>
            <a:r>
              <a:rPr sz="3200" u="none" spc="-25" dirty="0"/>
              <a:t>29.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956563" y="2867049"/>
            <a:ext cx="7611745" cy="212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900"/>
              </a:lnSpc>
              <a:spcBef>
                <a:spcPts val="100"/>
              </a:spcBef>
            </a:pPr>
            <a:r>
              <a:rPr sz="2800" dirty="0">
                <a:latin typeface="Verdana"/>
                <a:cs typeface="Verdana"/>
              </a:rPr>
              <a:t>In</a:t>
            </a:r>
            <a:r>
              <a:rPr sz="2800" spc="-10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existing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excavations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or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quarries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both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of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following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shall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prohibited:</a:t>
            </a:r>
            <a:endParaRPr sz="2800">
              <a:latin typeface="Verdana"/>
              <a:cs typeface="Verdana"/>
            </a:endParaRPr>
          </a:p>
          <a:p>
            <a:pPr marL="986155" indent="-662940">
              <a:lnSpc>
                <a:spcPct val="100000"/>
              </a:lnSpc>
              <a:spcBef>
                <a:spcPts val="1115"/>
              </a:spcBef>
              <a:buAutoNum type="alphaLcParenBoth"/>
              <a:tabLst>
                <a:tab pos="986155" algn="l"/>
              </a:tabLst>
            </a:pPr>
            <a:r>
              <a:rPr sz="2800" dirty="0">
                <a:latin typeface="Verdana"/>
                <a:cs typeface="Verdana"/>
              </a:rPr>
              <a:t>dumping</a:t>
            </a:r>
            <a:r>
              <a:rPr sz="2800" spc="-1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refuse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or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waste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matter.</a:t>
            </a:r>
            <a:endParaRPr sz="2800">
              <a:latin typeface="Verdana"/>
              <a:cs typeface="Verdana"/>
            </a:endParaRPr>
          </a:p>
          <a:p>
            <a:pPr marL="995044" indent="-671830">
              <a:lnSpc>
                <a:spcPct val="100000"/>
              </a:lnSpc>
              <a:spcBef>
                <a:spcPts val="1115"/>
              </a:spcBef>
              <a:buAutoNum type="alphaLcParenBoth"/>
              <a:tabLst>
                <a:tab pos="995044" algn="l"/>
              </a:tabLst>
            </a:pPr>
            <a:r>
              <a:rPr sz="2800" dirty="0">
                <a:latin typeface="Verdana"/>
                <a:cs typeface="Verdana"/>
              </a:rPr>
              <a:t>burning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refuse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or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waste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matter.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24000"/>
            <a:chOff x="0" y="0"/>
            <a:chExt cx="9144000" cy="152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112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54236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54236" cy="21946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2903220" y="2205354"/>
            <a:ext cx="3131820" cy="3195955"/>
          </a:xfrm>
          <a:custGeom>
            <a:avLst/>
            <a:gdLst/>
            <a:ahLst/>
            <a:cxnLst/>
            <a:rect l="l" t="t" r="r" b="b"/>
            <a:pathLst>
              <a:path w="3131820" h="3195954">
                <a:moveTo>
                  <a:pt x="396557" y="3195840"/>
                </a:moveTo>
                <a:lnTo>
                  <a:pt x="342900" y="3101225"/>
                </a:lnTo>
                <a:lnTo>
                  <a:pt x="295529" y="2986925"/>
                </a:lnTo>
                <a:lnTo>
                  <a:pt x="259080" y="2866529"/>
                </a:lnTo>
                <a:lnTo>
                  <a:pt x="233172" y="2740037"/>
                </a:lnTo>
                <a:lnTo>
                  <a:pt x="214757" y="2605925"/>
                </a:lnTo>
                <a:lnTo>
                  <a:pt x="204089" y="2468765"/>
                </a:lnTo>
                <a:lnTo>
                  <a:pt x="197993" y="2327033"/>
                </a:lnTo>
                <a:lnTo>
                  <a:pt x="196469" y="2182380"/>
                </a:lnTo>
                <a:lnTo>
                  <a:pt x="197993" y="2037473"/>
                </a:lnTo>
                <a:lnTo>
                  <a:pt x="202565" y="1889772"/>
                </a:lnTo>
                <a:lnTo>
                  <a:pt x="205740" y="1744865"/>
                </a:lnTo>
                <a:lnTo>
                  <a:pt x="208661" y="1598561"/>
                </a:lnTo>
                <a:lnTo>
                  <a:pt x="208661" y="1456829"/>
                </a:lnTo>
                <a:lnTo>
                  <a:pt x="204089" y="1319669"/>
                </a:lnTo>
                <a:lnTo>
                  <a:pt x="195072" y="1185557"/>
                </a:lnTo>
                <a:lnTo>
                  <a:pt x="181229" y="1056144"/>
                </a:lnTo>
                <a:lnTo>
                  <a:pt x="167640" y="1187208"/>
                </a:lnTo>
                <a:lnTo>
                  <a:pt x="152400" y="1321193"/>
                </a:lnTo>
                <a:lnTo>
                  <a:pt x="131064" y="1458480"/>
                </a:lnTo>
                <a:lnTo>
                  <a:pt x="109601" y="1600212"/>
                </a:lnTo>
                <a:lnTo>
                  <a:pt x="64008" y="1886597"/>
                </a:lnTo>
                <a:lnTo>
                  <a:pt x="44069" y="2031504"/>
                </a:lnTo>
                <a:lnTo>
                  <a:pt x="25908" y="2176157"/>
                </a:lnTo>
                <a:lnTo>
                  <a:pt x="10668" y="2318016"/>
                </a:lnTo>
                <a:lnTo>
                  <a:pt x="2921" y="2458097"/>
                </a:lnTo>
                <a:lnTo>
                  <a:pt x="0" y="2596908"/>
                </a:lnTo>
                <a:lnTo>
                  <a:pt x="4572" y="2730893"/>
                </a:lnTo>
                <a:lnTo>
                  <a:pt x="18161" y="2861957"/>
                </a:lnTo>
                <a:lnTo>
                  <a:pt x="41021" y="2985401"/>
                </a:lnTo>
                <a:lnTo>
                  <a:pt x="76200" y="3104273"/>
                </a:lnTo>
                <a:lnTo>
                  <a:pt x="112471" y="3195840"/>
                </a:lnTo>
                <a:lnTo>
                  <a:pt x="396557" y="3195840"/>
                </a:lnTo>
                <a:close/>
              </a:path>
              <a:path w="3131820" h="3195954">
                <a:moveTo>
                  <a:pt x="1107821" y="1306068"/>
                </a:moveTo>
                <a:lnTo>
                  <a:pt x="460121" y="1337945"/>
                </a:lnTo>
                <a:lnTo>
                  <a:pt x="460121" y="1481328"/>
                </a:lnTo>
                <a:lnTo>
                  <a:pt x="1107821" y="1306068"/>
                </a:lnTo>
                <a:close/>
              </a:path>
              <a:path w="3131820" h="3195954">
                <a:moveTo>
                  <a:pt x="1107821" y="996696"/>
                </a:moveTo>
                <a:lnTo>
                  <a:pt x="458597" y="1028700"/>
                </a:lnTo>
                <a:lnTo>
                  <a:pt x="458597" y="1170432"/>
                </a:lnTo>
                <a:lnTo>
                  <a:pt x="1107821" y="996696"/>
                </a:lnTo>
                <a:close/>
              </a:path>
              <a:path w="3131820" h="3195954">
                <a:moveTo>
                  <a:pt x="1109472" y="1616964"/>
                </a:moveTo>
                <a:lnTo>
                  <a:pt x="460121" y="1648968"/>
                </a:lnTo>
                <a:lnTo>
                  <a:pt x="460121" y="1790700"/>
                </a:lnTo>
                <a:lnTo>
                  <a:pt x="1109472" y="1616964"/>
                </a:lnTo>
                <a:close/>
              </a:path>
              <a:path w="3131820" h="3195954">
                <a:moveTo>
                  <a:pt x="1110869" y="2235581"/>
                </a:moveTo>
                <a:lnTo>
                  <a:pt x="463169" y="2266061"/>
                </a:lnTo>
                <a:lnTo>
                  <a:pt x="463169" y="2409317"/>
                </a:lnTo>
                <a:lnTo>
                  <a:pt x="1110869" y="2235581"/>
                </a:lnTo>
                <a:close/>
              </a:path>
              <a:path w="3131820" h="3195954">
                <a:moveTo>
                  <a:pt x="1110869" y="1924685"/>
                </a:moveTo>
                <a:lnTo>
                  <a:pt x="461772" y="1956689"/>
                </a:lnTo>
                <a:lnTo>
                  <a:pt x="461772" y="2099945"/>
                </a:lnTo>
                <a:lnTo>
                  <a:pt x="1110869" y="1924685"/>
                </a:lnTo>
                <a:close/>
              </a:path>
              <a:path w="3131820" h="3195954">
                <a:moveTo>
                  <a:pt x="1786001" y="2700540"/>
                </a:moveTo>
                <a:lnTo>
                  <a:pt x="1760093" y="2654693"/>
                </a:lnTo>
                <a:lnTo>
                  <a:pt x="1728089" y="2628912"/>
                </a:lnTo>
                <a:lnTo>
                  <a:pt x="1709801" y="2622816"/>
                </a:lnTo>
                <a:lnTo>
                  <a:pt x="1693164" y="2616593"/>
                </a:lnTo>
                <a:lnTo>
                  <a:pt x="1676400" y="2615069"/>
                </a:lnTo>
                <a:lnTo>
                  <a:pt x="1641221" y="2618244"/>
                </a:lnTo>
                <a:lnTo>
                  <a:pt x="1622933" y="2624340"/>
                </a:lnTo>
                <a:lnTo>
                  <a:pt x="1606169" y="2628912"/>
                </a:lnTo>
                <a:lnTo>
                  <a:pt x="1572768" y="2641104"/>
                </a:lnTo>
                <a:lnTo>
                  <a:pt x="1556004" y="2648597"/>
                </a:lnTo>
                <a:lnTo>
                  <a:pt x="1540764" y="2654693"/>
                </a:lnTo>
                <a:lnTo>
                  <a:pt x="1524000" y="2659265"/>
                </a:lnTo>
                <a:lnTo>
                  <a:pt x="1510157" y="2663837"/>
                </a:lnTo>
                <a:lnTo>
                  <a:pt x="1482725" y="2654693"/>
                </a:lnTo>
                <a:lnTo>
                  <a:pt x="1455293" y="2624340"/>
                </a:lnTo>
                <a:lnTo>
                  <a:pt x="1440180" y="2618244"/>
                </a:lnTo>
                <a:lnTo>
                  <a:pt x="1433957" y="2618244"/>
                </a:lnTo>
                <a:lnTo>
                  <a:pt x="1427861" y="2621165"/>
                </a:lnTo>
                <a:lnTo>
                  <a:pt x="1420368" y="2622816"/>
                </a:lnTo>
                <a:lnTo>
                  <a:pt x="1411097" y="2648597"/>
                </a:lnTo>
                <a:lnTo>
                  <a:pt x="1402080" y="2671457"/>
                </a:lnTo>
                <a:lnTo>
                  <a:pt x="1389761" y="2683776"/>
                </a:lnTo>
                <a:lnTo>
                  <a:pt x="1372997" y="2685173"/>
                </a:lnTo>
                <a:lnTo>
                  <a:pt x="1372997" y="2677680"/>
                </a:lnTo>
                <a:lnTo>
                  <a:pt x="1374521" y="2667012"/>
                </a:lnTo>
                <a:lnTo>
                  <a:pt x="1374521" y="2639580"/>
                </a:lnTo>
                <a:lnTo>
                  <a:pt x="1380744" y="2593733"/>
                </a:lnTo>
                <a:lnTo>
                  <a:pt x="1380744" y="2581668"/>
                </a:lnTo>
                <a:lnTo>
                  <a:pt x="1359408" y="2549537"/>
                </a:lnTo>
                <a:lnTo>
                  <a:pt x="1338072" y="2540393"/>
                </a:lnTo>
                <a:lnTo>
                  <a:pt x="1325880" y="2540393"/>
                </a:lnTo>
                <a:lnTo>
                  <a:pt x="1290701" y="2578493"/>
                </a:lnTo>
                <a:lnTo>
                  <a:pt x="1278636" y="2603004"/>
                </a:lnTo>
                <a:lnTo>
                  <a:pt x="1255776" y="2635008"/>
                </a:lnTo>
                <a:lnTo>
                  <a:pt x="1246632" y="2647073"/>
                </a:lnTo>
                <a:lnTo>
                  <a:pt x="1228344" y="2665361"/>
                </a:lnTo>
                <a:lnTo>
                  <a:pt x="1202436" y="2676029"/>
                </a:lnTo>
                <a:lnTo>
                  <a:pt x="1214501" y="2653169"/>
                </a:lnTo>
                <a:lnTo>
                  <a:pt x="1235964" y="2607576"/>
                </a:lnTo>
                <a:lnTo>
                  <a:pt x="1248029" y="2584716"/>
                </a:lnTo>
                <a:lnTo>
                  <a:pt x="1248029" y="2557157"/>
                </a:lnTo>
                <a:lnTo>
                  <a:pt x="1222121" y="2520708"/>
                </a:lnTo>
                <a:lnTo>
                  <a:pt x="1208532" y="2514612"/>
                </a:lnTo>
                <a:lnTo>
                  <a:pt x="1194689" y="2514612"/>
                </a:lnTo>
                <a:lnTo>
                  <a:pt x="1148969" y="2543568"/>
                </a:lnTo>
                <a:lnTo>
                  <a:pt x="1114044" y="2587637"/>
                </a:lnTo>
                <a:lnTo>
                  <a:pt x="1088136" y="2656344"/>
                </a:lnTo>
                <a:lnTo>
                  <a:pt x="1088136" y="2663837"/>
                </a:lnTo>
                <a:lnTo>
                  <a:pt x="1089533" y="2669933"/>
                </a:lnTo>
                <a:lnTo>
                  <a:pt x="1091057" y="2679204"/>
                </a:lnTo>
                <a:lnTo>
                  <a:pt x="1095629" y="2686697"/>
                </a:lnTo>
                <a:lnTo>
                  <a:pt x="1089533" y="2694444"/>
                </a:lnTo>
                <a:lnTo>
                  <a:pt x="1083564" y="2703461"/>
                </a:lnTo>
                <a:lnTo>
                  <a:pt x="1075944" y="2709557"/>
                </a:lnTo>
                <a:lnTo>
                  <a:pt x="1069721" y="2717304"/>
                </a:lnTo>
                <a:lnTo>
                  <a:pt x="1062101" y="2724797"/>
                </a:lnTo>
                <a:lnTo>
                  <a:pt x="1054608" y="2732544"/>
                </a:lnTo>
                <a:lnTo>
                  <a:pt x="1045464" y="2738640"/>
                </a:lnTo>
                <a:lnTo>
                  <a:pt x="1037844" y="2744736"/>
                </a:lnTo>
                <a:lnTo>
                  <a:pt x="1034669" y="2755404"/>
                </a:lnTo>
                <a:lnTo>
                  <a:pt x="1036193" y="2766072"/>
                </a:lnTo>
                <a:lnTo>
                  <a:pt x="1040765" y="2776740"/>
                </a:lnTo>
                <a:lnTo>
                  <a:pt x="1048512" y="2788805"/>
                </a:lnTo>
                <a:lnTo>
                  <a:pt x="1059180" y="2796425"/>
                </a:lnTo>
                <a:lnTo>
                  <a:pt x="1071372" y="2800997"/>
                </a:lnTo>
                <a:lnTo>
                  <a:pt x="1083564" y="2802648"/>
                </a:lnTo>
                <a:lnTo>
                  <a:pt x="1092708" y="2800997"/>
                </a:lnTo>
                <a:lnTo>
                  <a:pt x="1100201" y="2794901"/>
                </a:lnTo>
                <a:lnTo>
                  <a:pt x="1110869" y="2790329"/>
                </a:lnTo>
                <a:lnTo>
                  <a:pt x="1118489" y="2784233"/>
                </a:lnTo>
                <a:lnTo>
                  <a:pt x="1126236" y="2775216"/>
                </a:lnTo>
                <a:lnTo>
                  <a:pt x="1133729" y="2768993"/>
                </a:lnTo>
                <a:lnTo>
                  <a:pt x="1141476" y="2762897"/>
                </a:lnTo>
                <a:lnTo>
                  <a:pt x="1147572" y="2755404"/>
                </a:lnTo>
                <a:lnTo>
                  <a:pt x="1153668" y="2746133"/>
                </a:lnTo>
                <a:lnTo>
                  <a:pt x="1168908" y="2755404"/>
                </a:lnTo>
                <a:lnTo>
                  <a:pt x="1173480" y="2756801"/>
                </a:lnTo>
                <a:lnTo>
                  <a:pt x="1179576" y="2758325"/>
                </a:lnTo>
                <a:lnTo>
                  <a:pt x="1184021" y="2759976"/>
                </a:lnTo>
                <a:lnTo>
                  <a:pt x="1190244" y="2759976"/>
                </a:lnTo>
                <a:lnTo>
                  <a:pt x="1232789" y="2755404"/>
                </a:lnTo>
                <a:lnTo>
                  <a:pt x="1263269" y="2740037"/>
                </a:lnTo>
                <a:lnTo>
                  <a:pt x="1281557" y="2727972"/>
                </a:lnTo>
                <a:lnTo>
                  <a:pt x="1289304" y="2718701"/>
                </a:lnTo>
                <a:lnTo>
                  <a:pt x="1296797" y="2712605"/>
                </a:lnTo>
                <a:lnTo>
                  <a:pt x="1304544" y="2705112"/>
                </a:lnTo>
                <a:lnTo>
                  <a:pt x="1307465" y="2708033"/>
                </a:lnTo>
                <a:lnTo>
                  <a:pt x="1307465" y="2711208"/>
                </a:lnTo>
                <a:lnTo>
                  <a:pt x="1308989" y="2712605"/>
                </a:lnTo>
                <a:lnTo>
                  <a:pt x="1327404" y="2737116"/>
                </a:lnTo>
                <a:lnTo>
                  <a:pt x="1334897" y="2744736"/>
                </a:lnTo>
                <a:lnTo>
                  <a:pt x="1342644" y="2753880"/>
                </a:lnTo>
                <a:lnTo>
                  <a:pt x="1353312" y="2758325"/>
                </a:lnTo>
                <a:lnTo>
                  <a:pt x="1363980" y="2759976"/>
                </a:lnTo>
                <a:lnTo>
                  <a:pt x="1406525" y="2761373"/>
                </a:lnTo>
                <a:lnTo>
                  <a:pt x="1415669" y="2758325"/>
                </a:lnTo>
                <a:lnTo>
                  <a:pt x="1455293" y="2735465"/>
                </a:lnTo>
                <a:lnTo>
                  <a:pt x="1459865" y="2729369"/>
                </a:lnTo>
                <a:lnTo>
                  <a:pt x="1465961" y="2721876"/>
                </a:lnTo>
                <a:lnTo>
                  <a:pt x="1501140" y="2730893"/>
                </a:lnTo>
                <a:lnTo>
                  <a:pt x="1533144" y="2732544"/>
                </a:lnTo>
                <a:lnTo>
                  <a:pt x="1563497" y="2727972"/>
                </a:lnTo>
                <a:lnTo>
                  <a:pt x="1621536" y="2706636"/>
                </a:lnTo>
                <a:lnTo>
                  <a:pt x="1648968" y="2695968"/>
                </a:lnTo>
                <a:lnTo>
                  <a:pt x="1677797" y="2688348"/>
                </a:lnTo>
                <a:lnTo>
                  <a:pt x="1708404" y="2683776"/>
                </a:lnTo>
                <a:lnTo>
                  <a:pt x="1711325" y="2685173"/>
                </a:lnTo>
                <a:lnTo>
                  <a:pt x="1715897" y="2689872"/>
                </a:lnTo>
                <a:lnTo>
                  <a:pt x="1720469" y="2695968"/>
                </a:lnTo>
                <a:lnTo>
                  <a:pt x="1723644" y="2703461"/>
                </a:lnTo>
                <a:lnTo>
                  <a:pt x="1728089" y="2709557"/>
                </a:lnTo>
                <a:lnTo>
                  <a:pt x="1740408" y="2718701"/>
                </a:lnTo>
                <a:lnTo>
                  <a:pt x="1749425" y="2720225"/>
                </a:lnTo>
                <a:lnTo>
                  <a:pt x="1755521" y="2721876"/>
                </a:lnTo>
                <a:lnTo>
                  <a:pt x="1761744" y="2723273"/>
                </a:lnTo>
                <a:lnTo>
                  <a:pt x="1767840" y="2721876"/>
                </a:lnTo>
                <a:lnTo>
                  <a:pt x="1775333" y="2718701"/>
                </a:lnTo>
                <a:lnTo>
                  <a:pt x="1783080" y="2711208"/>
                </a:lnTo>
                <a:lnTo>
                  <a:pt x="1786001" y="2700540"/>
                </a:lnTo>
                <a:close/>
              </a:path>
              <a:path w="3131820" h="3195954">
                <a:moveTo>
                  <a:pt x="1929257" y="964692"/>
                </a:moveTo>
                <a:lnTo>
                  <a:pt x="1272540" y="927989"/>
                </a:lnTo>
                <a:lnTo>
                  <a:pt x="1272540" y="1069721"/>
                </a:lnTo>
                <a:lnTo>
                  <a:pt x="1929257" y="964692"/>
                </a:lnTo>
                <a:close/>
              </a:path>
              <a:path w="3131820" h="3195954">
                <a:moveTo>
                  <a:pt x="1932432" y="1584960"/>
                </a:moveTo>
                <a:lnTo>
                  <a:pt x="1274064" y="1548257"/>
                </a:lnTo>
                <a:lnTo>
                  <a:pt x="1274064" y="1691513"/>
                </a:lnTo>
                <a:lnTo>
                  <a:pt x="1932432" y="1584960"/>
                </a:lnTo>
                <a:close/>
              </a:path>
              <a:path w="3131820" h="3195954">
                <a:moveTo>
                  <a:pt x="1932432" y="1274064"/>
                </a:moveTo>
                <a:lnTo>
                  <a:pt x="1274064" y="1238885"/>
                </a:lnTo>
                <a:lnTo>
                  <a:pt x="1274064" y="1380617"/>
                </a:lnTo>
                <a:lnTo>
                  <a:pt x="1932432" y="1274064"/>
                </a:lnTo>
                <a:close/>
              </a:path>
              <a:path w="3131820" h="3195954">
                <a:moveTo>
                  <a:pt x="1933829" y="2203704"/>
                </a:moveTo>
                <a:lnTo>
                  <a:pt x="1275461" y="2167128"/>
                </a:lnTo>
                <a:lnTo>
                  <a:pt x="1275461" y="2310257"/>
                </a:lnTo>
                <a:lnTo>
                  <a:pt x="1933829" y="2203704"/>
                </a:lnTo>
                <a:close/>
              </a:path>
              <a:path w="3131820" h="3195954">
                <a:moveTo>
                  <a:pt x="1933829" y="1892681"/>
                </a:moveTo>
                <a:lnTo>
                  <a:pt x="1275461" y="1859153"/>
                </a:lnTo>
                <a:lnTo>
                  <a:pt x="1275461" y="1999361"/>
                </a:lnTo>
                <a:lnTo>
                  <a:pt x="1933829" y="1892681"/>
                </a:lnTo>
                <a:close/>
              </a:path>
              <a:path w="3131820" h="3195954">
                <a:moveTo>
                  <a:pt x="2226424" y="3195840"/>
                </a:moveTo>
                <a:lnTo>
                  <a:pt x="2220468" y="3180473"/>
                </a:lnTo>
                <a:lnTo>
                  <a:pt x="2211197" y="3142373"/>
                </a:lnTo>
                <a:lnTo>
                  <a:pt x="2207260" y="3127133"/>
                </a:lnTo>
                <a:lnTo>
                  <a:pt x="2202180" y="3107448"/>
                </a:lnTo>
                <a:lnTo>
                  <a:pt x="2191512" y="3069348"/>
                </a:lnTo>
                <a:lnTo>
                  <a:pt x="2183765" y="3034169"/>
                </a:lnTo>
                <a:lnTo>
                  <a:pt x="2177669" y="2999244"/>
                </a:lnTo>
                <a:lnTo>
                  <a:pt x="2171700" y="2961144"/>
                </a:lnTo>
                <a:lnTo>
                  <a:pt x="2165604" y="2925965"/>
                </a:lnTo>
                <a:lnTo>
                  <a:pt x="2100072" y="2924695"/>
                </a:lnTo>
                <a:lnTo>
                  <a:pt x="2034540" y="2924695"/>
                </a:lnTo>
                <a:lnTo>
                  <a:pt x="1910969" y="2927616"/>
                </a:lnTo>
                <a:lnTo>
                  <a:pt x="1792097" y="2933712"/>
                </a:lnTo>
                <a:lnTo>
                  <a:pt x="1734312" y="2941205"/>
                </a:lnTo>
                <a:lnTo>
                  <a:pt x="1677797" y="2945904"/>
                </a:lnTo>
                <a:lnTo>
                  <a:pt x="1622933" y="2951873"/>
                </a:lnTo>
                <a:lnTo>
                  <a:pt x="1569593" y="2959493"/>
                </a:lnTo>
                <a:lnTo>
                  <a:pt x="1464564" y="2977908"/>
                </a:lnTo>
                <a:lnTo>
                  <a:pt x="1412621" y="2985401"/>
                </a:lnTo>
                <a:lnTo>
                  <a:pt x="1362329" y="2997593"/>
                </a:lnTo>
                <a:lnTo>
                  <a:pt x="1312164" y="3006737"/>
                </a:lnTo>
                <a:lnTo>
                  <a:pt x="1263269" y="3017405"/>
                </a:lnTo>
                <a:lnTo>
                  <a:pt x="1216025" y="3029597"/>
                </a:lnTo>
                <a:lnTo>
                  <a:pt x="1168908" y="3040265"/>
                </a:lnTo>
                <a:lnTo>
                  <a:pt x="889889" y="3113544"/>
                </a:lnTo>
                <a:lnTo>
                  <a:pt x="845693" y="3124212"/>
                </a:lnTo>
                <a:lnTo>
                  <a:pt x="800100" y="3137801"/>
                </a:lnTo>
                <a:lnTo>
                  <a:pt x="754380" y="3148469"/>
                </a:lnTo>
                <a:lnTo>
                  <a:pt x="710057" y="3160661"/>
                </a:lnTo>
                <a:lnTo>
                  <a:pt x="664464" y="3171329"/>
                </a:lnTo>
                <a:lnTo>
                  <a:pt x="617093" y="3183648"/>
                </a:lnTo>
                <a:lnTo>
                  <a:pt x="571500" y="3194316"/>
                </a:lnTo>
                <a:lnTo>
                  <a:pt x="563765" y="3195840"/>
                </a:lnTo>
                <a:lnTo>
                  <a:pt x="598449" y="3195840"/>
                </a:lnTo>
                <a:lnTo>
                  <a:pt x="658368" y="3189744"/>
                </a:lnTo>
                <a:lnTo>
                  <a:pt x="748157" y="3177425"/>
                </a:lnTo>
                <a:lnTo>
                  <a:pt x="794004" y="3172980"/>
                </a:lnTo>
                <a:lnTo>
                  <a:pt x="841121" y="3166757"/>
                </a:lnTo>
                <a:lnTo>
                  <a:pt x="981329" y="3153168"/>
                </a:lnTo>
                <a:lnTo>
                  <a:pt x="1030097" y="3147072"/>
                </a:lnTo>
                <a:lnTo>
                  <a:pt x="1077468" y="3142373"/>
                </a:lnTo>
                <a:lnTo>
                  <a:pt x="1278636" y="3130308"/>
                </a:lnTo>
                <a:lnTo>
                  <a:pt x="1330325" y="3128657"/>
                </a:lnTo>
                <a:lnTo>
                  <a:pt x="1383665" y="3128657"/>
                </a:lnTo>
                <a:lnTo>
                  <a:pt x="1437132" y="3127133"/>
                </a:lnTo>
                <a:lnTo>
                  <a:pt x="1491869" y="3128657"/>
                </a:lnTo>
                <a:lnTo>
                  <a:pt x="1546733" y="3128657"/>
                </a:lnTo>
                <a:lnTo>
                  <a:pt x="1721993" y="3137801"/>
                </a:lnTo>
                <a:lnTo>
                  <a:pt x="1840865" y="3149993"/>
                </a:lnTo>
                <a:lnTo>
                  <a:pt x="1905000" y="3157740"/>
                </a:lnTo>
                <a:lnTo>
                  <a:pt x="2031365" y="3175901"/>
                </a:lnTo>
                <a:lnTo>
                  <a:pt x="2139708" y="3195840"/>
                </a:lnTo>
                <a:lnTo>
                  <a:pt x="2226424" y="3195840"/>
                </a:lnTo>
                <a:close/>
              </a:path>
              <a:path w="3131820" h="3195954">
                <a:moveTo>
                  <a:pt x="3131807" y="2359050"/>
                </a:moveTo>
                <a:lnTo>
                  <a:pt x="3125584" y="2349893"/>
                </a:lnTo>
                <a:lnTo>
                  <a:pt x="3107423" y="2319540"/>
                </a:lnTo>
                <a:lnTo>
                  <a:pt x="3087484" y="2287536"/>
                </a:lnTo>
                <a:lnTo>
                  <a:pt x="3067799" y="2255405"/>
                </a:lnTo>
                <a:lnTo>
                  <a:pt x="3050908" y="2223401"/>
                </a:lnTo>
                <a:lnTo>
                  <a:pt x="3034144" y="2189873"/>
                </a:lnTo>
                <a:lnTo>
                  <a:pt x="3017380" y="2157869"/>
                </a:lnTo>
                <a:lnTo>
                  <a:pt x="2877299" y="2159393"/>
                </a:lnTo>
                <a:lnTo>
                  <a:pt x="2817863" y="2177808"/>
                </a:lnTo>
                <a:lnTo>
                  <a:pt x="2759951" y="2197493"/>
                </a:lnTo>
                <a:lnTo>
                  <a:pt x="2703563" y="2217305"/>
                </a:lnTo>
                <a:lnTo>
                  <a:pt x="2645651" y="2237244"/>
                </a:lnTo>
                <a:lnTo>
                  <a:pt x="2592184" y="2258580"/>
                </a:lnTo>
                <a:lnTo>
                  <a:pt x="2540495" y="2279916"/>
                </a:lnTo>
                <a:lnTo>
                  <a:pt x="2490076" y="2302776"/>
                </a:lnTo>
                <a:lnTo>
                  <a:pt x="2439784" y="2324112"/>
                </a:lnTo>
                <a:lnTo>
                  <a:pt x="2391016" y="2346972"/>
                </a:lnTo>
                <a:lnTo>
                  <a:pt x="2343899" y="2369705"/>
                </a:lnTo>
                <a:lnTo>
                  <a:pt x="2252459" y="2417076"/>
                </a:lnTo>
                <a:lnTo>
                  <a:pt x="2206612" y="2441333"/>
                </a:lnTo>
                <a:lnTo>
                  <a:pt x="2170138" y="2461564"/>
                </a:lnTo>
                <a:lnTo>
                  <a:pt x="2189848" y="2349893"/>
                </a:lnTo>
                <a:lnTo>
                  <a:pt x="2214359" y="2215908"/>
                </a:lnTo>
                <a:lnTo>
                  <a:pt x="2216175" y="2206269"/>
                </a:lnTo>
                <a:lnTo>
                  <a:pt x="2221865" y="2199144"/>
                </a:lnTo>
                <a:lnTo>
                  <a:pt x="2234057" y="2180729"/>
                </a:lnTo>
                <a:lnTo>
                  <a:pt x="2243201" y="2162568"/>
                </a:lnTo>
                <a:lnTo>
                  <a:pt x="2253869" y="2144280"/>
                </a:lnTo>
                <a:lnTo>
                  <a:pt x="2269236" y="2147201"/>
                </a:lnTo>
                <a:lnTo>
                  <a:pt x="2273808" y="2148725"/>
                </a:lnTo>
                <a:lnTo>
                  <a:pt x="2281301" y="2148725"/>
                </a:lnTo>
                <a:lnTo>
                  <a:pt x="2290572" y="2145804"/>
                </a:lnTo>
                <a:lnTo>
                  <a:pt x="2331593" y="2129040"/>
                </a:lnTo>
                <a:lnTo>
                  <a:pt x="2346833" y="2113673"/>
                </a:lnTo>
                <a:lnTo>
                  <a:pt x="2354580" y="2104529"/>
                </a:lnTo>
                <a:lnTo>
                  <a:pt x="2362200" y="2097036"/>
                </a:lnTo>
                <a:lnTo>
                  <a:pt x="2374265" y="2078748"/>
                </a:lnTo>
                <a:lnTo>
                  <a:pt x="2378964" y="2069604"/>
                </a:lnTo>
                <a:lnTo>
                  <a:pt x="2384933" y="2060333"/>
                </a:lnTo>
                <a:lnTo>
                  <a:pt x="2417064" y="2084844"/>
                </a:lnTo>
                <a:lnTo>
                  <a:pt x="2447544" y="2097036"/>
                </a:lnTo>
                <a:lnTo>
                  <a:pt x="2456561" y="2095512"/>
                </a:lnTo>
                <a:lnTo>
                  <a:pt x="2497836" y="2083193"/>
                </a:lnTo>
                <a:lnTo>
                  <a:pt x="2535936" y="2046744"/>
                </a:lnTo>
                <a:lnTo>
                  <a:pt x="2543429" y="2029980"/>
                </a:lnTo>
                <a:lnTo>
                  <a:pt x="2578608" y="2028329"/>
                </a:lnTo>
                <a:lnTo>
                  <a:pt x="2610612" y="2020836"/>
                </a:lnTo>
                <a:lnTo>
                  <a:pt x="2638044" y="2006993"/>
                </a:lnTo>
                <a:lnTo>
                  <a:pt x="2662301" y="1990229"/>
                </a:lnTo>
                <a:lnTo>
                  <a:pt x="2686812" y="1970544"/>
                </a:lnTo>
                <a:lnTo>
                  <a:pt x="2711069" y="1953780"/>
                </a:lnTo>
                <a:lnTo>
                  <a:pt x="2737104" y="1937016"/>
                </a:lnTo>
                <a:lnTo>
                  <a:pt x="2764536" y="1923173"/>
                </a:lnTo>
                <a:lnTo>
                  <a:pt x="2767457" y="1923173"/>
                </a:lnTo>
                <a:lnTo>
                  <a:pt x="2779776" y="1932444"/>
                </a:lnTo>
                <a:lnTo>
                  <a:pt x="2784221" y="1938540"/>
                </a:lnTo>
                <a:lnTo>
                  <a:pt x="2791968" y="1943112"/>
                </a:lnTo>
                <a:lnTo>
                  <a:pt x="2798064" y="1944636"/>
                </a:lnTo>
                <a:lnTo>
                  <a:pt x="2805557" y="1947557"/>
                </a:lnTo>
                <a:lnTo>
                  <a:pt x="2820797" y="1947557"/>
                </a:lnTo>
                <a:lnTo>
                  <a:pt x="2826893" y="1944636"/>
                </a:lnTo>
                <a:lnTo>
                  <a:pt x="2832989" y="1943112"/>
                </a:lnTo>
                <a:lnTo>
                  <a:pt x="2839212" y="1938540"/>
                </a:lnTo>
                <a:lnTo>
                  <a:pt x="2843657" y="1927872"/>
                </a:lnTo>
                <a:lnTo>
                  <a:pt x="2843657" y="1914029"/>
                </a:lnTo>
                <a:lnTo>
                  <a:pt x="2805557" y="1879104"/>
                </a:lnTo>
                <a:lnTo>
                  <a:pt x="2767457" y="1865261"/>
                </a:lnTo>
                <a:lnTo>
                  <a:pt x="2749169" y="1863737"/>
                </a:lnTo>
                <a:lnTo>
                  <a:pt x="2732532" y="1863737"/>
                </a:lnTo>
                <a:lnTo>
                  <a:pt x="2714244" y="1866912"/>
                </a:lnTo>
                <a:lnTo>
                  <a:pt x="2697480" y="1874405"/>
                </a:lnTo>
                <a:lnTo>
                  <a:pt x="2682240" y="1882025"/>
                </a:lnTo>
                <a:lnTo>
                  <a:pt x="2665476" y="1889772"/>
                </a:lnTo>
                <a:lnTo>
                  <a:pt x="2651633" y="1900440"/>
                </a:lnTo>
                <a:lnTo>
                  <a:pt x="2636393" y="1911108"/>
                </a:lnTo>
                <a:lnTo>
                  <a:pt x="2622804" y="1921776"/>
                </a:lnTo>
                <a:lnTo>
                  <a:pt x="2608961" y="1933968"/>
                </a:lnTo>
                <a:lnTo>
                  <a:pt x="2593721" y="1943112"/>
                </a:lnTo>
                <a:lnTo>
                  <a:pt x="2581529" y="1953780"/>
                </a:lnTo>
                <a:lnTo>
                  <a:pt x="2567940" y="1961273"/>
                </a:lnTo>
                <a:lnTo>
                  <a:pt x="2540508" y="1961273"/>
                </a:lnTo>
                <a:lnTo>
                  <a:pt x="2537333" y="1956701"/>
                </a:lnTo>
                <a:lnTo>
                  <a:pt x="2534412" y="1953780"/>
                </a:lnTo>
                <a:lnTo>
                  <a:pt x="2531364" y="1949208"/>
                </a:lnTo>
                <a:lnTo>
                  <a:pt x="2526665" y="1946033"/>
                </a:lnTo>
                <a:lnTo>
                  <a:pt x="2520569" y="1941461"/>
                </a:lnTo>
                <a:lnTo>
                  <a:pt x="2511425" y="1939937"/>
                </a:lnTo>
                <a:lnTo>
                  <a:pt x="2497836" y="1937016"/>
                </a:lnTo>
                <a:lnTo>
                  <a:pt x="2491740" y="1938540"/>
                </a:lnTo>
                <a:lnTo>
                  <a:pt x="2483993" y="1939937"/>
                </a:lnTo>
                <a:lnTo>
                  <a:pt x="2477897" y="1943112"/>
                </a:lnTo>
                <a:lnTo>
                  <a:pt x="2473325" y="1947557"/>
                </a:lnTo>
                <a:lnTo>
                  <a:pt x="2470404" y="1973465"/>
                </a:lnTo>
                <a:lnTo>
                  <a:pt x="2470404" y="1975116"/>
                </a:lnTo>
                <a:lnTo>
                  <a:pt x="2467229" y="1999373"/>
                </a:lnTo>
                <a:lnTo>
                  <a:pt x="2464308" y="2008644"/>
                </a:lnTo>
                <a:lnTo>
                  <a:pt x="2461133" y="2013216"/>
                </a:lnTo>
                <a:lnTo>
                  <a:pt x="2459736" y="2016137"/>
                </a:lnTo>
                <a:lnTo>
                  <a:pt x="2444369" y="2022233"/>
                </a:lnTo>
                <a:lnTo>
                  <a:pt x="2441321" y="2014740"/>
                </a:lnTo>
                <a:lnTo>
                  <a:pt x="2439797" y="2004072"/>
                </a:lnTo>
                <a:lnTo>
                  <a:pt x="2433701" y="1987308"/>
                </a:lnTo>
                <a:lnTo>
                  <a:pt x="2432304" y="1978037"/>
                </a:lnTo>
                <a:lnTo>
                  <a:pt x="2423033" y="1932444"/>
                </a:lnTo>
                <a:lnTo>
                  <a:pt x="2421636" y="1920125"/>
                </a:lnTo>
                <a:lnTo>
                  <a:pt x="2415540" y="1911108"/>
                </a:lnTo>
                <a:lnTo>
                  <a:pt x="2403221" y="1901837"/>
                </a:lnTo>
                <a:lnTo>
                  <a:pt x="2391029" y="1894344"/>
                </a:lnTo>
                <a:lnTo>
                  <a:pt x="2374265" y="1891169"/>
                </a:lnTo>
                <a:lnTo>
                  <a:pt x="2362200" y="1894344"/>
                </a:lnTo>
                <a:lnTo>
                  <a:pt x="2350008" y="1901837"/>
                </a:lnTo>
                <a:lnTo>
                  <a:pt x="2345436" y="1911108"/>
                </a:lnTo>
                <a:lnTo>
                  <a:pt x="2336165" y="1943112"/>
                </a:lnTo>
                <a:lnTo>
                  <a:pt x="2328672" y="1970544"/>
                </a:lnTo>
                <a:lnTo>
                  <a:pt x="2320925" y="1996325"/>
                </a:lnTo>
                <a:lnTo>
                  <a:pt x="2311908" y="2020836"/>
                </a:lnTo>
                <a:lnTo>
                  <a:pt x="2299589" y="2045093"/>
                </a:lnTo>
                <a:lnTo>
                  <a:pt x="2278380" y="2061857"/>
                </a:lnTo>
                <a:lnTo>
                  <a:pt x="2287397" y="2011565"/>
                </a:lnTo>
                <a:lnTo>
                  <a:pt x="2291969" y="1987308"/>
                </a:lnTo>
                <a:lnTo>
                  <a:pt x="2295144" y="1962797"/>
                </a:lnTo>
                <a:lnTo>
                  <a:pt x="2279904" y="1923173"/>
                </a:lnTo>
                <a:lnTo>
                  <a:pt x="2269198" y="1913661"/>
                </a:lnTo>
                <a:lnTo>
                  <a:pt x="2288908" y="1799729"/>
                </a:lnTo>
                <a:lnTo>
                  <a:pt x="2301303" y="1710105"/>
                </a:lnTo>
                <a:lnTo>
                  <a:pt x="2695829" y="1542161"/>
                </a:lnTo>
                <a:lnTo>
                  <a:pt x="2315883" y="1590408"/>
                </a:lnTo>
                <a:lnTo>
                  <a:pt x="2324087" y="1514868"/>
                </a:lnTo>
                <a:lnTo>
                  <a:pt x="2337676" y="1373136"/>
                </a:lnTo>
                <a:lnTo>
                  <a:pt x="2339365" y="1321562"/>
                </a:lnTo>
                <a:lnTo>
                  <a:pt x="2564765" y="1187196"/>
                </a:lnTo>
                <a:lnTo>
                  <a:pt x="2342210" y="1235367"/>
                </a:lnTo>
                <a:lnTo>
                  <a:pt x="2342248" y="1234325"/>
                </a:lnTo>
                <a:lnTo>
                  <a:pt x="2339327" y="1095768"/>
                </a:lnTo>
                <a:lnTo>
                  <a:pt x="2328659" y="960005"/>
                </a:lnTo>
                <a:lnTo>
                  <a:pt x="2326716" y="947293"/>
                </a:lnTo>
                <a:lnTo>
                  <a:pt x="2447544" y="867156"/>
                </a:lnTo>
                <a:lnTo>
                  <a:pt x="2317978" y="889927"/>
                </a:lnTo>
                <a:lnTo>
                  <a:pt x="2308720" y="829068"/>
                </a:lnTo>
                <a:lnTo>
                  <a:pt x="2278367" y="703973"/>
                </a:lnTo>
                <a:lnTo>
                  <a:pt x="2234044" y="582180"/>
                </a:lnTo>
                <a:lnTo>
                  <a:pt x="2138159" y="559193"/>
                </a:lnTo>
                <a:lnTo>
                  <a:pt x="2046719" y="537857"/>
                </a:lnTo>
                <a:lnTo>
                  <a:pt x="1958327" y="522744"/>
                </a:lnTo>
                <a:lnTo>
                  <a:pt x="1871459" y="507504"/>
                </a:lnTo>
                <a:lnTo>
                  <a:pt x="1789163" y="495312"/>
                </a:lnTo>
                <a:lnTo>
                  <a:pt x="1711312" y="484644"/>
                </a:lnTo>
                <a:lnTo>
                  <a:pt x="1635112" y="476897"/>
                </a:lnTo>
                <a:lnTo>
                  <a:pt x="1491856" y="467880"/>
                </a:lnTo>
                <a:lnTo>
                  <a:pt x="1423276" y="466229"/>
                </a:lnTo>
                <a:lnTo>
                  <a:pt x="1357744" y="466229"/>
                </a:lnTo>
                <a:lnTo>
                  <a:pt x="1260767" y="468642"/>
                </a:lnTo>
                <a:lnTo>
                  <a:pt x="1278623" y="457200"/>
                </a:lnTo>
                <a:lnTo>
                  <a:pt x="1327391" y="429768"/>
                </a:lnTo>
                <a:lnTo>
                  <a:pt x="1377556" y="402336"/>
                </a:lnTo>
                <a:lnTo>
                  <a:pt x="1429499" y="374904"/>
                </a:lnTo>
                <a:lnTo>
                  <a:pt x="1484363" y="347345"/>
                </a:lnTo>
                <a:lnTo>
                  <a:pt x="1540751" y="321564"/>
                </a:lnTo>
                <a:lnTo>
                  <a:pt x="1600187" y="295656"/>
                </a:lnTo>
                <a:lnTo>
                  <a:pt x="1662544" y="269621"/>
                </a:lnTo>
                <a:lnTo>
                  <a:pt x="1729727" y="243713"/>
                </a:lnTo>
                <a:lnTo>
                  <a:pt x="1799831" y="220853"/>
                </a:lnTo>
                <a:lnTo>
                  <a:pt x="1871459" y="196596"/>
                </a:lnTo>
                <a:lnTo>
                  <a:pt x="1947659" y="172085"/>
                </a:lnTo>
                <a:lnTo>
                  <a:pt x="2028431" y="149225"/>
                </a:lnTo>
                <a:lnTo>
                  <a:pt x="2112251" y="126492"/>
                </a:lnTo>
                <a:lnTo>
                  <a:pt x="2209787" y="213360"/>
                </a:lnTo>
                <a:lnTo>
                  <a:pt x="2295131" y="312293"/>
                </a:lnTo>
                <a:lnTo>
                  <a:pt x="2371331" y="419100"/>
                </a:lnTo>
                <a:lnTo>
                  <a:pt x="2439784" y="533400"/>
                </a:lnTo>
                <a:lnTo>
                  <a:pt x="2500744" y="655193"/>
                </a:lnTo>
                <a:lnTo>
                  <a:pt x="2554084" y="781685"/>
                </a:lnTo>
                <a:lnTo>
                  <a:pt x="2604376" y="909828"/>
                </a:lnTo>
                <a:lnTo>
                  <a:pt x="2650223" y="1042289"/>
                </a:lnTo>
                <a:lnTo>
                  <a:pt x="2692895" y="1177925"/>
                </a:lnTo>
                <a:lnTo>
                  <a:pt x="2733916" y="1313561"/>
                </a:lnTo>
                <a:lnTo>
                  <a:pt x="2772016" y="1444625"/>
                </a:lnTo>
                <a:lnTo>
                  <a:pt x="2813291" y="1575689"/>
                </a:lnTo>
                <a:lnTo>
                  <a:pt x="2852788" y="1703832"/>
                </a:lnTo>
                <a:lnTo>
                  <a:pt x="2896984" y="1827149"/>
                </a:lnTo>
                <a:lnTo>
                  <a:pt x="2944355" y="1943100"/>
                </a:lnTo>
                <a:lnTo>
                  <a:pt x="2996044" y="2052828"/>
                </a:lnTo>
                <a:lnTo>
                  <a:pt x="2970263" y="1937004"/>
                </a:lnTo>
                <a:lnTo>
                  <a:pt x="2944355" y="1812036"/>
                </a:lnTo>
                <a:lnTo>
                  <a:pt x="2918320" y="1682496"/>
                </a:lnTo>
                <a:lnTo>
                  <a:pt x="2894063" y="1548257"/>
                </a:lnTo>
                <a:lnTo>
                  <a:pt x="2866631" y="1411224"/>
                </a:lnTo>
                <a:lnTo>
                  <a:pt x="2839199" y="1270889"/>
                </a:lnTo>
                <a:lnTo>
                  <a:pt x="2807195" y="1130681"/>
                </a:lnTo>
                <a:lnTo>
                  <a:pt x="2775191" y="988949"/>
                </a:lnTo>
                <a:lnTo>
                  <a:pt x="2738488" y="848868"/>
                </a:lnTo>
                <a:lnTo>
                  <a:pt x="2695816" y="711581"/>
                </a:lnTo>
                <a:lnTo>
                  <a:pt x="2650223" y="577596"/>
                </a:lnTo>
                <a:lnTo>
                  <a:pt x="2598280" y="448056"/>
                </a:lnTo>
                <a:lnTo>
                  <a:pt x="2537320" y="324485"/>
                </a:lnTo>
                <a:lnTo>
                  <a:pt x="2471788" y="208661"/>
                </a:lnTo>
                <a:lnTo>
                  <a:pt x="2398763" y="100457"/>
                </a:lnTo>
                <a:lnTo>
                  <a:pt x="2316467" y="0"/>
                </a:lnTo>
                <a:lnTo>
                  <a:pt x="2246363" y="9017"/>
                </a:lnTo>
                <a:lnTo>
                  <a:pt x="2179180" y="16764"/>
                </a:lnTo>
                <a:lnTo>
                  <a:pt x="2113648" y="25781"/>
                </a:lnTo>
                <a:lnTo>
                  <a:pt x="2051291" y="38100"/>
                </a:lnTo>
                <a:lnTo>
                  <a:pt x="1991855" y="48768"/>
                </a:lnTo>
                <a:lnTo>
                  <a:pt x="1933816" y="62357"/>
                </a:lnTo>
                <a:lnTo>
                  <a:pt x="1878952" y="74549"/>
                </a:lnTo>
                <a:lnTo>
                  <a:pt x="1825612" y="88392"/>
                </a:lnTo>
                <a:lnTo>
                  <a:pt x="1773923" y="103632"/>
                </a:lnTo>
                <a:lnTo>
                  <a:pt x="1723631" y="118745"/>
                </a:lnTo>
                <a:lnTo>
                  <a:pt x="1676387" y="133985"/>
                </a:lnTo>
                <a:lnTo>
                  <a:pt x="1629016" y="150749"/>
                </a:lnTo>
                <a:lnTo>
                  <a:pt x="1586344" y="169164"/>
                </a:lnTo>
                <a:lnTo>
                  <a:pt x="1542148" y="185928"/>
                </a:lnTo>
                <a:lnTo>
                  <a:pt x="1499476" y="204089"/>
                </a:lnTo>
                <a:lnTo>
                  <a:pt x="1459852" y="224028"/>
                </a:lnTo>
                <a:lnTo>
                  <a:pt x="1420355" y="240792"/>
                </a:lnTo>
                <a:lnTo>
                  <a:pt x="1344155" y="280289"/>
                </a:lnTo>
                <a:lnTo>
                  <a:pt x="1308976" y="301625"/>
                </a:lnTo>
                <a:lnTo>
                  <a:pt x="1272527" y="319913"/>
                </a:lnTo>
                <a:lnTo>
                  <a:pt x="1237348" y="339725"/>
                </a:lnTo>
                <a:lnTo>
                  <a:pt x="1202423" y="361061"/>
                </a:lnTo>
                <a:lnTo>
                  <a:pt x="1135367" y="400685"/>
                </a:lnTo>
                <a:lnTo>
                  <a:pt x="1100188" y="420624"/>
                </a:lnTo>
                <a:lnTo>
                  <a:pt x="1066787" y="441960"/>
                </a:lnTo>
                <a:lnTo>
                  <a:pt x="1033259" y="461645"/>
                </a:lnTo>
                <a:lnTo>
                  <a:pt x="998080" y="480060"/>
                </a:lnTo>
                <a:lnTo>
                  <a:pt x="975715" y="492671"/>
                </a:lnTo>
                <a:lnTo>
                  <a:pt x="937120" y="496836"/>
                </a:lnTo>
                <a:lnTo>
                  <a:pt x="880859" y="504329"/>
                </a:lnTo>
                <a:lnTo>
                  <a:pt x="825995" y="513473"/>
                </a:lnTo>
                <a:lnTo>
                  <a:pt x="659752" y="536333"/>
                </a:lnTo>
                <a:lnTo>
                  <a:pt x="603491" y="545604"/>
                </a:lnTo>
                <a:lnTo>
                  <a:pt x="548627" y="551573"/>
                </a:lnTo>
                <a:lnTo>
                  <a:pt x="431152" y="563765"/>
                </a:lnTo>
                <a:lnTo>
                  <a:pt x="373367" y="571512"/>
                </a:lnTo>
                <a:lnTo>
                  <a:pt x="312280" y="575957"/>
                </a:lnTo>
                <a:lnTo>
                  <a:pt x="249923" y="579005"/>
                </a:lnTo>
                <a:lnTo>
                  <a:pt x="120256" y="582180"/>
                </a:lnTo>
                <a:lnTo>
                  <a:pt x="129527" y="611136"/>
                </a:lnTo>
                <a:lnTo>
                  <a:pt x="137020" y="641616"/>
                </a:lnTo>
                <a:lnTo>
                  <a:pt x="143116" y="673493"/>
                </a:lnTo>
                <a:lnTo>
                  <a:pt x="150863" y="702576"/>
                </a:lnTo>
                <a:lnTo>
                  <a:pt x="156959" y="732929"/>
                </a:lnTo>
                <a:lnTo>
                  <a:pt x="165976" y="794016"/>
                </a:lnTo>
                <a:lnTo>
                  <a:pt x="169151" y="824369"/>
                </a:lnTo>
                <a:lnTo>
                  <a:pt x="220967" y="813701"/>
                </a:lnTo>
                <a:lnTo>
                  <a:pt x="272656" y="801636"/>
                </a:lnTo>
                <a:lnTo>
                  <a:pt x="419087" y="764933"/>
                </a:lnTo>
                <a:lnTo>
                  <a:pt x="464680" y="749693"/>
                </a:lnTo>
                <a:lnTo>
                  <a:pt x="510527" y="737501"/>
                </a:lnTo>
                <a:lnTo>
                  <a:pt x="557644" y="722261"/>
                </a:lnTo>
                <a:lnTo>
                  <a:pt x="603491" y="710069"/>
                </a:lnTo>
                <a:lnTo>
                  <a:pt x="649084" y="694829"/>
                </a:lnTo>
                <a:lnTo>
                  <a:pt x="694931" y="681240"/>
                </a:lnTo>
                <a:lnTo>
                  <a:pt x="740651" y="667397"/>
                </a:lnTo>
                <a:lnTo>
                  <a:pt x="787895" y="655205"/>
                </a:lnTo>
                <a:lnTo>
                  <a:pt x="833488" y="641616"/>
                </a:lnTo>
                <a:lnTo>
                  <a:pt x="882256" y="629297"/>
                </a:lnTo>
                <a:lnTo>
                  <a:pt x="931151" y="615708"/>
                </a:lnTo>
                <a:lnTo>
                  <a:pt x="1031608" y="594372"/>
                </a:lnTo>
                <a:lnTo>
                  <a:pt x="1083551" y="583704"/>
                </a:lnTo>
                <a:lnTo>
                  <a:pt x="1138288" y="574433"/>
                </a:lnTo>
                <a:lnTo>
                  <a:pt x="1249667" y="559193"/>
                </a:lnTo>
                <a:lnTo>
                  <a:pt x="1308976" y="553097"/>
                </a:lnTo>
                <a:lnTo>
                  <a:pt x="1370063" y="548525"/>
                </a:lnTo>
                <a:lnTo>
                  <a:pt x="1433944" y="544080"/>
                </a:lnTo>
                <a:lnTo>
                  <a:pt x="1569580" y="540905"/>
                </a:lnTo>
                <a:lnTo>
                  <a:pt x="1641208" y="540905"/>
                </a:lnTo>
                <a:lnTo>
                  <a:pt x="1714487" y="542429"/>
                </a:lnTo>
                <a:lnTo>
                  <a:pt x="1792084" y="545604"/>
                </a:lnTo>
                <a:lnTo>
                  <a:pt x="1958327" y="557669"/>
                </a:lnTo>
                <a:lnTo>
                  <a:pt x="2019287" y="675144"/>
                </a:lnTo>
                <a:lnTo>
                  <a:pt x="2066531" y="796937"/>
                </a:lnTo>
                <a:lnTo>
                  <a:pt x="2101456" y="925080"/>
                </a:lnTo>
                <a:lnTo>
                  <a:pt x="2127491" y="1059065"/>
                </a:lnTo>
                <a:lnTo>
                  <a:pt x="2144255" y="1197876"/>
                </a:lnTo>
                <a:lnTo>
                  <a:pt x="2151748" y="1341005"/>
                </a:lnTo>
                <a:lnTo>
                  <a:pt x="2153399" y="1484261"/>
                </a:lnTo>
                <a:lnTo>
                  <a:pt x="2151748" y="1627644"/>
                </a:lnTo>
                <a:lnTo>
                  <a:pt x="2145652" y="1775472"/>
                </a:lnTo>
                <a:lnTo>
                  <a:pt x="2136508" y="1918601"/>
                </a:lnTo>
                <a:lnTo>
                  <a:pt x="2128888" y="2063508"/>
                </a:lnTo>
                <a:lnTo>
                  <a:pt x="2122919" y="2203716"/>
                </a:lnTo>
                <a:lnTo>
                  <a:pt x="2118220" y="2342273"/>
                </a:lnTo>
                <a:lnTo>
                  <a:pt x="2118220" y="2474861"/>
                </a:lnTo>
                <a:lnTo>
                  <a:pt x="2122919" y="2603004"/>
                </a:lnTo>
                <a:lnTo>
                  <a:pt x="2133587" y="2723273"/>
                </a:lnTo>
                <a:lnTo>
                  <a:pt x="2148827" y="2604401"/>
                </a:lnTo>
                <a:lnTo>
                  <a:pt x="2157603" y="2543975"/>
                </a:lnTo>
                <a:lnTo>
                  <a:pt x="2154923" y="2587637"/>
                </a:lnTo>
                <a:lnTo>
                  <a:pt x="2206612" y="2570873"/>
                </a:lnTo>
                <a:lnTo>
                  <a:pt x="2259952" y="2552712"/>
                </a:lnTo>
                <a:lnTo>
                  <a:pt x="2313419" y="2535948"/>
                </a:lnTo>
                <a:lnTo>
                  <a:pt x="2368156" y="2519057"/>
                </a:lnTo>
                <a:lnTo>
                  <a:pt x="2424544" y="2503944"/>
                </a:lnTo>
                <a:lnTo>
                  <a:pt x="2482456" y="2488704"/>
                </a:lnTo>
                <a:lnTo>
                  <a:pt x="2543416" y="2473337"/>
                </a:lnTo>
                <a:lnTo>
                  <a:pt x="2602852" y="2461272"/>
                </a:lnTo>
                <a:lnTo>
                  <a:pt x="2665463" y="2447429"/>
                </a:lnTo>
                <a:lnTo>
                  <a:pt x="2729344" y="2435237"/>
                </a:lnTo>
                <a:lnTo>
                  <a:pt x="2794876" y="2423172"/>
                </a:lnTo>
                <a:lnTo>
                  <a:pt x="2860408" y="2413901"/>
                </a:lnTo>
                <a:lnTo>
                  <a:pt x="2930512" y="2403233"/>
                </a:lnTo>
                <a:lnTo>
                  <a:pt x="3002267" y="2395740"/>
                </a:lnTo>
                <a:lnTo>
                  <a:pt x="3131807" y="2384933"/>
                </a:lnTo>
                <a:lnTo>
                  <a:pt x="3131807" y="235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03045"/>
            <a:chOff x="0" y="0"/>
            <a:chExt cx="9144000" cy="1503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11250"/>
              <a:ext cx="9144000" cy="9142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4211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19">
                  <a:moveTo>
                    <a:pt x="9144000" y="0"/>
                  </a:moveTo>
                  <a:lnTo>
                    <a:pt x="0" y="0"/>
                  </a:lnTo>
                  <a:lnTo>
                    <a:pt x="0" y="45592"/>
                  </a:lnTo>
                  <a:lnTo>
                    <a:pt x="9144000" y="455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1431290"/>
            </a:xfrm>
            <a:custGeom>
              <a:avLst/>
              <a:gdLst/>
              <a:ahLst/>
              <a:cxnLst/>
              <a:rect l="l" t="t" r="r" b="b"/>
              <a:pathLst>
                <a:path w="9144000" h="1431290">
                  <a:moveTo>
                    <a:pt x="9144000" y="0"/>
                  </a:moveTo>
                  <a:lnTo>
                    <a:pt x="0" y="0"/>
                  </a:lnTo>
                  <a:lnTo>
                    <a:pt x="0" y="1430909"/>
                  </a:lnTo>
                  <a:lnTo>
                    <a:pt x="9144000" y="143090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3148" y="426694"/>
              <a:ext cx="2554236" cy="4633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148" y="1005842"/>
              <a:ext cx="2554236" cy="21946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57200" y="1772411"/>
            <a:ext cx="8229600" cy="4617720"/>
          </a:xfrm>
          <a:custGeom>
            <a:avLst/>
            <a:gdLst/>
            <a:ahLst/>
            <a:cxnLst/>
            <a:rect l="l" t="t" r="r" b="b"/>
            <a:pathLst>
              <a:path w="8229600" h="4617720">
                <a:moveTo>
                  <a:pt x="0" y="0"/>
                </a:moveTo>
                <a:lnTo>
                  <a:pt x="8229600" y="0"/>
                </a:lnTo>
                <a:lnTo>
                  <a:pt x="8229600" y="4617720"/>
                </a:lnTo>
                <a:lnTo>
                  <a:pt x="0" y="4617720"/>
                </a:lnTo>
                <a:lnTo>
                  <a:pt x="0" y="0"/>
                </a:lnTo>
                <a:close/>
              </a:path>
            </a:pathLst>
          </a:custGeom>
          <a:ln w="28956">
            <a:solidFill>
              <a:srgbClr val="B48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8108" y="1816100"/>
            <a:ext cx="7915909" cy="43414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32740" marR="504825" indent="-320040">
              <a:lnSpc>
                <a:spcPts val="2590"/>
              </a:lnSpc>
              <a:spcBef>
                <a:spcPts val="425"/>
              </a:spcBef>
              <a:buClr>
                <a:srgbClr val="EFAC00"/>
              </a:buClr>
              <a:buSzPct val="79166"/>
              <a:buFont typeface="Wingdings 2"/>
              <a:buChar char=""/>
              <a:tabLst>
                <a:tab pos="332740" algn="l"/>
              </a:tabLst>
            </a:pPr>
            <a:r>
              <a:rPr sz="2400" dirty="0">
                <a:latin typeface="Verdana"/>
                <a:cs typeface="Verdana"/>
              </a:rPr>
              <a:t>“[O]ur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path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this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case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is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dimly lit by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existing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statutory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framework.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No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Ohio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statute </a:t>
            </a:r>
            <a:r>
              <a:rPr sz="2400" dirty="0">
                <a:latin typeface="Verdana"/>
                <a:cs typeface="Verdana"/>
              </a:rPr>
              <a:t>directly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answers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question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before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us.</a:t>
            </a:r>
            <a:endParaRPr sz="2400">
              <a:latin typeface="Verdana"/>
              <a:cs typeface="Verdana"/>
            </a:endParaRPr>
          </a:p>
          <a:p>
            <a:pPr marL="332740" marR="5080" indent="-320040">
              <a:lnSpc>
                <a:spcPct val="90000"/>
              </a:lnSpc>
              <a:spcBef>
                <a:spcPts val="2560"/>
              </a:spcBef>
              <a:buClr>
                <a:srgbClr val="EFAC00"/>
              </a:buClr>
              <a:buSzPct val="79166"/>
              <a:buFont typeface="Wingdings 2"/>
              <a:buChar char=""/>
              <a:tabLst>
                <a:tab pos="332740" algn="l"/>
              </a:tabLst>
            </a:pPr>
            <a:r>
              <a:rPr sz="2400" dirty="0">
                <a:latin typeface="Verdana"/>
                <a:cs typeface="Verdana"/>
              </a:rPr>
              <a:t>For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reason,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we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have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been</a:t>
            </a:r>
            <a:r>
              <a:rPr sz="2400" spc="-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required</a:t>
            </a:r>
            <a:r>
              <a:rPr sz="2400" spc="-25" dirty="0">
                <a:latin typeface="Verdana"/>
                <a:cs typeface="Verdana"/>
              </a:rPr>
              <a:t> to </a:t>
            </a:r>
            <a:r>
              <a:rPr sz="2400" dirty="0">
                <a:latin typeface="Verdana"/>
                <a:cs typeface="Verdana"/>
              </a:rPr>
              <a:t>fashion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interstitial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law,</a:t>
            </a:r>
            <a:r>
              <a:rPr sz="2400" spc="-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covering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9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gap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between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existing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law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and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issue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this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case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by </a:t>
            </a:r>
            <a:r>
              <a:rPr sz="2400" dirty="0">
                <a:latin typeface="Verdana"/>
                <a:cs typeface="Verdana"/>
              </a:rPr>
              <a:t>tugging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at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edges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several</a:t>
            </a:r>
            <a:r>
              <a:rPr sz="2400" spc="-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closely</a:t>
            </a:r>
            <a:r>
              <a:rPr sz="2400" spc="-10" dirty="0">
                <a:latin typeface="Verdana"/>
                <a:cs typeface="Verdana"/>
              </a:rPr>
              <a:t> related statutes.</a:t>
            </a:r>
            <a:endParaRPr sz="2400">
              <a:latin typeface="Verdana"/>
              <a:cs typeface="Verdana"/>
            </a:endParaRPr>
          </a:p>
          <a:p>
            <a:pPr marL="332740" marR="762000" indent="-320040">
              <a:lnSpc>
                <a:spcPts val="2590"/>
              </a:lnSpc>
              <a:spcBef>
                <a:spcPts val="2630"/>
              </a:spcBef>
              <a:buClr>
                <a:srgbClr val="EFAC00"/>
              </a:buClr>
              <a:buSzPct val="79166"/>
              <a:buFont typeface="Wingdings 2"/>
              <a:buChar char=""/>
              <a:tabLst>
                <a:tab pos="332740" algn="l"/>
              </a:tabLst>
            </a:pPr>
            <a:r>
              <a:rPr sz="2400" dirty="0">
                <a:latin typeface="Verdana"/>
                <a:cs typeface="Verdana"/>
              </a:rPr>
              <a:t>Therefore,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write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separately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urge</a:t>
            </a:r>
            <a:r>
              <a:rPr sz="2400" b="1" spc="-40" dirty="0">
                <a:latin typeface="Verdana"/>
                <a:cs typeface="Verdana"/>
              </a:rPr>
              <a:t> </a:t>
            </a:r>
            <a:r>
              <a:rPr sz="2400" b="1" spc="-25" dirty="0">
                <a:latin typeface="Verdana"/>
                <a:cs typeface="Verdana"/>
              </a:rPr>
              <a:t>the </a:t>
            </a:r>
            <a:r>
              <a:rPr sz="2400" b="1" dirty="0">
                <a:latin typeface="Verdana"/>
                <a:cs typeface="Verdana"/>
              </a:rPr>
              <a:t>General</a:t>
            </a:r>
            <a:r>
              <a:rPr sz="2400" b="1" spc="-25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Assembly</a:t>
            </a:r>
            <a:r>
              <a:rPr sz="2400" b="1" spc="-65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to</a:t>
            </a:r>
            <a:r>
              <a:rPr sz="2400" b="1" spc="-55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address</a:t>
            </a:r>
            <a:r>
              <a:rPr sz="2400" b="1" spc="-65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the</a:t>
            </a:r>
            <a:r>
              <a:rPr sz="2400" b="1" spc="-35" dirty="0">
                <a:latin typeface="Verdana"/>
                <a:cs typeface="Verdana"/>
              </a:rPr>
              <a:t> </a:t>
            </a:r>
            <a:r>
              <a:rPr sz="2400" b="1" spc="-10" dirty="0">
                <a:latin typeface="Verdana"/>
                <a:cs typeface="Verdana"/>
              </a:rPr>
              <a:t>issues </a:t>
            </a:r>
            <a:r>
              <a:rPr sz="2400" b="1" dirty="0">
                <a:latin typeface="Verdana"/>
                <a:cs typeface="Verdana"/>
              </a:rPr>
              <a:t>posed</a:t>
            </a:r>
            <a:r>
              <a:rPr sz="2400" b="1" spc="-50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in</a:t>
            </a:r>
            <a:r>
              <a:rPr sz="2400" b="1" spc="-20" dirty="0">
                <a:latin typeface="Verdana"/>
                <a:cs typeface="Verdana"/>
              </a:rPr>
              <a:t> </a:t>
            </a:r>
            <a:r>
              <a:rPr sz="2400" b="1" dirty="0">
                <a:latin typeface="Verdana"/>
                <a:cs typeface="Verdana"/>
              </a:rPr>
              <a:t>this</a:t>
            </a:r>
            <a:r>
              <a:rPr sz="2400" b="1" spc="-35" dirty="0">
                <a:latin typeface="Verdana"/>
                <a:cs typeface="Verdana"/>
              </a:rPr>
              <a:t> </a:t>
            </a:r>
            <a:r>
              <a:rPr sz="2400" b="1" spc="-10" dirty="0">
                <a:latin typeface="Verdana"/>
                <a:cs typeface="Verdana"/>
              </a:rPr>
              <a:t>case.</a:t>
            </a:r>
            <a:r>
              <a:rPr sz="2400" spc="-10" dirty="0">
                <a:latin typeface="Verdana"/>
                <a:cs typeface="Verdana"/>
              </a:rPr>
              <a:t>”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5" y="364236"/>
            <a:ext cx="7886700" cy="1323340"/>
          </a:xfrm>
          <a:prstGeom prst="rect">
            <a:avLst/>
          </a:prstGeom>
          <a:ln w="28955">
            <a:solidFill>
              <a:srgbClr val="006FC0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8255" algn="ctr">
              <a:lnSpc>
                <a:spcPts val="4190"/>
              </a:lnSpc>
              <a:spcBef>
                <a:spcPts val="1165"/>
              </a:spcBef>
            </a:pPr>
            <a:r>
              <a:rPr sz="3600" b="0" spc="-35" dirty="0">
                <a:latin typeface="Calibri Light"/>
                <a:cs typeface="Calibri Light"/>
              </a:rPr>
              <a:t>Points</a:t>
            </a:r>
            <a:r>
              <a:rPr sz="3600" b="0" spc="-145" dirty="0">
                <a:latin typeface="Calibri Light"/>
                <a:cs typeface="Calibri Light"/>
              </a:rPr>
              <a:t> </a:t>
            </a:r>
            <a:r>
              <a:rPr sz="3600" b="0" dirty="0">
                <a:latin typeface="Calibri Light"/>
                <a:cs typeface="Calibri Light"/>
              </a:rPr>
              <a:t>to</a:t>
            </a:r>
            <a:r>
              <a:rPr sz="3600" b="0" spc="-125" dirty="0">
                <a:latin typeface="Calibri Light"/>
                <a:cs typeface="Calibri Light"/>
              </a:rPr>
              <a:t> </a:t>
            </a:r>
            <a:r>
              <a:rPr sz="3600" b="0" spc="-20" dirty="0">
                <a:latin typeface="Calibri Light"/>
                <a:cs typeface="Calibri Light"/>
              </a:rPr>
              <a:t>Know</a:t>
            </a:r>
            <a:endParaRPr sz="3600">
              <a:latin typeface="Calibri Light"/>
              <a:cs typeface="Calibri Light"/>
            </a:endParaRPr>
          </a:p>
          <a:p>
            <a:pPr algn="ctr">
              <a:lnSpc>
                <a:spcPts val="3110"/>
              </a:lnSpc>
            </a:pPr>
            <a:r>
              <a:rPr sz="2700" b="0" dirty="0">
                <a:latin typeface="Calibri Light"/>
                <a:cs typeface="Calibri Light"/>
              </a:rPr>
              <a:t>Case</a:t>
            </a:r>
            <a:r>
              <a:rPr sz="2700" b="0" spc="-5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#7,</a:t>
            </a:r>
            <a:r>
              <a:rPr sz="2700" b="0" spc="-75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State</a:t>
            </a:r>
            <a:r>
              <a:rPr sz="2700" b="0" spc="-70" dirty="0">
                <a:latin typeface="Calibri Light"/>
                <a:cs typeface="Calibri Light"/>
              </a:rPr>
              <a:t> </a:t>
            </a:r>
            <a:r>
              <a:rPr sz="2700" b="0" dirty="0">
                <a:latin typeface="Calibri Light"/>
                <a:cs typeface="Calibri Light"/>
              </a:rPr>
              <a:t>vs.</a:t>
            </a:r>
            <a:r>
              <a:rPr sz="2700" b="0" spc="-60" dirty="0">
                <a:latin typeface="Calibri Light"/>
                <a:cs typeface="Calibri Light"/>
              </a:rPr>
              <a:t> </a:t>
            </a:r>
            <a:r>
              <a:rPr sz="2700" b="0" spc="-10" dirty="0">
                <a:latin typeface="Calibri Light"/>
                <a:cs typeface="Calibri Light"/>
              </a:rPr>
              <a:t>Futrall</a:t>
            </a:r>
            <a:endParaRPr sz="27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151" y="2293111"/>
            <a:ext cx="7722870" cy="381317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403860" marR="314325" indent="-391160">
              <a:lnSpc>
                <a:spcPts val="2300"/>
              </a:lnSpc>
              <a:spcBef>
                <a:spcPts val="660"/>
              </a:spcBef>
              <a:buSzPct val="87500"/>
              <a:buFont typeface="Wingdings"/>
              <a:buChar char=""/>
              <a:tabLst>
                <a:tab pos="698500" algn="l"/>
              </a:tabLst>
            </a:pPr>
            <a:r>
              <a:rPr sz="2400" b="1" dirty="0">
                <a:latin typeface="Calibri"/>
                <a:cs typeface="Calibri"/>
              </a:rPr>
              <a:t>Concept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in</a:t>
            </a:r>
            <a:r>
              <a:rPr sz="2400" b="1" i="1" spc="-4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pari</a:t>
            </a:r>
            <a:r>
              <a:rPr sz="2400" b="1" i="1" spc="-6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materia</a:t>
            </a:r>
            <a:r>
              <a:rPr sz="2400" i="1" dirty="0">
                <a:latin typeface="Calibri"/>
                <a:cs typeface="Calibri"/>
              </a:rPr>
              <a:t>: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related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same 	</a:t>
            </a:r>
            <a:r>
              <a:rPr sz="2400" dirty="0">
                <a:latin typeface="Calibri"/>
                <a:cs typeface="Calibri"/>
              </a:rPr>
              <a:t>subject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matter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construed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together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 	</a:t>
            </a:r>
            <a:r>
              <a:rPr sz="2400" spc="-10" dirty="0">
                <a:latin typeface="Calibri"/>
                <a:cs typeface="Calibri"/>
              </a:rPr>
              <a:t>understand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meaning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legislative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intent.</a:t>
            </a:r>
            <a:endParaRPr sz="2400">
              <a:latin typeface="Calibri"/>
              <a:cs typeface="Calibri"/>
            </a:endParaRPr>
          </a:p>
          <a:p>
            <a:pPr marL="320040" marR="155575" indent="-307340">
              <a:lnSpc>
                <a:spcPct val="80000"/>
              </a:lnSpc>
              <a:spcBef>
                <a:spcPts val="830"/>
              </a:spcBef>
              <a:buFont typeface="Wingdings"/>
              <a:buChar char="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determining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meaning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will 	</a:t>
            </a:r>
            <a:r>
              <a:rPr sz="2400" dirty="0">
                <a:latin typeface="Calibri"/>
                <a:cs typeface="Calibri"/>
              </a:rPr>
              <a:t>presume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legislature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intended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draft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 	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feasible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execution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implementation)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if 	</a:t>
            </a:r>
            <a:r>
              <a:rPr sz="2400" dirty="0">
                <a:latin typeface="Calibri"/>
                <a:cs typeface="Calibri"/>
              </a:rPr>
              <a:t>possible,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interpret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disputed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 	</a:t>
            </a:r>
            <a:r>
              <a:rPr sz="2400" dirty="0">
                <a:latin typeface="Calibri"/>
                <a:cs typeface="Calibri"/>
              </a:rPr>
              <a:t>fulfill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expectation.</a:t>
            </a:r>
            <a:endParaRPr sz="2400">
              <a:latin typeface="Calibri"/>
              <a:cs typeface="Calibri"/>
            </a:endParaRPr>
          </a:p>
          <a:p>
            <a:pPr marL="320675" marR="5080" indent="-307975">
              <a:lnSpc>
                <a:spcPts val="2300"/>
              </a:lnSpc>
              <a:spcBef>
                <a:spcPts val="775"/>
              </a:spcBef>
              <a:buFont typeface="Wingdings"/>
              <a:buChar char=""/>
              <a:tabLst>
                <a:tab pos="698500" algn="l"/>
              </a:tabLst>
            </a:pPr>
            <a:r>
              <a:rPr sz="2400" dirty="0">
                <a:latin typeface="Calibri"/>
                <a:cs typeface="Calibri"/>
              </a:rPr>
              <a:t>When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completely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answer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question 	presented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case,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fill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gap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 	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court-</a:t>
            </a:r>
            <a:r>
              <a:rPr sz="2400" dirty="0">
                <a:latin typeface="Calibri"/>
                <a:cs typeface="Calibri"/>
              </a:rPr>
              <a:t>made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law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order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decide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	</a:t>
            </a:r>
            <a:r>
              <a:rPr sz="2400" spc="-10" dirty="0">
                <a:latin typeface="Calibri"/>
                <a:cs typeface="Calibri"/>
              </a:rPr>
              <a:t>case.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Query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5541" y="1782571"/>
            <a:ext cx="7661275" cy="3793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1316355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b="1" dirty="0">
                <a:latin typeface="Verdana"/>
                <a:cs typeface="Verdana"/>
              </a:rPr>
              <a:t>Which</a:t>
            </a:r>
            <a:r>
              <a:rPr sz="3000" b="1" spc="-3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do</a:t>
            </a:r>
            <a:r>
              <a:rPr sz="3000" b="1" spc="-2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you</a:t>
            </a:r>
            <a:r>
              <a:rPr sz="3000" b="1" spc="-5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think</a:t>
            </a:r>
            <a:r>
              <a:rPr sz="3000" b="1" spc="-4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is</a:t>
            </a:r>
            <a:r>
              <a:rPr sz="3000" b="1" spc="-40" dirty="0">
                <a:latin typeface="Verdana"/>
                <a:cs typeface="Verdana"/>
              </a:rPr>
              <a:t> </a:t>
            </a:r>
            <a:r>
              <a:rPr sz="3000" b="1" spc="-20" dirty="0">
                <a:latin typeface="Verdana"/>
                <a:cs typeface="Verdana"/>
              </a:rPr>
              <a:t>more 	</a:t>
            </a:r>
            <a:r>
              <a:rPr sz="3000" b="1" dirty="0">
                <a:latin typeface="Verdana"/>
                <a:cs typeface="Verdana"/>
              </a:rPr>
              <a:t>mysterious</a:t>
            </a:r>
            <a:r>
              <a:rPr sz="3000" b="1" spc="-50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to</a:t>
            </a:r>
            <a:r>
              <a:rPr sz="3000" b="1" spc="-30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the</a:t>
            </a:r>
            <a:r>
              <a:rPr sz="3000" b="1" spc="-55" dirty="0">
                <a:latin typeface="Verdana"/>
                <a:cs typeface="Verdana"/>
              </a:rPr>
              <a:t> </a:t>
            </a: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public</a:t>
            </a:r>
            <a:r>
              <a:rPr sz="3000" b="1" u="none" spc="-10" dirty="0">
                <a:latin typeface="Verdana"/>
                <a:cs typeface="Verdana"/>
              </a:rPr>
              <a:t>:</a:t>
            </a:r>
            <a:endParaRPr sz="3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CC0000"/>
              </a:buClr>
              <a:buFont typeface="Wingdings"/>
              <a:buChar char=""/>
            </a:pPr>
            <a:endParaRPr sz="3000">
              <a:latin typeface="Verdana"/>
              <a:cs typeface="Verdana"/>
            </a:endParaRPr>
          </a:p>
          <a:p>
            <a:pPr marL="920750" lvl="1" indent="-437515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b="1" dirty="0">
                <a:latin typeface="Verdana"/>
                <a:cs typeface="Verdana"/>
              </a:rPr>
              <a:t>the</a:t>
            </a:r>
            <a:r>
              <a:rPr sz="2600" b="1" spc="-40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functioning</a:t>
            </a:r>
            <a:r>
              <a:rPr sz="2600" b="1" spc="-6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of</a:t>
            </a:r>
            <a:r>
              <a:rPr sz="2600" b="1" spc="-20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the</a:t>
            </a:r>
            <a:r>
              <a:rPr sz="2600" b="1" spc="-3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legislature,</a:t>
            </a:r>
            <a:r>
              <a:rPr sz="2600" b="1" spc="-65" dirty="0">
                <a:latin typeface="Verdana"/>
                <a:cs typeface="Verdana"/>
              </a:rPr>
              <a:t> </a:t>
            </a:r>
            <a:r>
              <a:rPr sz="2600" b="1" spc="-35" dirty="0">
                <a:latin typeface="Verdana"/>
                <a:cs typeface="Verdana"/>
              </a:rPr>
              <a:t>or</a:t>
            </a:r>
            <a:endParaRPr sz="2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210"/>
              </a:spcBef>
              <a:buClr>
                <a:srgbClr val="CC0000"/>
              </a:buClr>
              <a:buFont typeface="Wingdings"/>
              <a:buChar char=""/>
            </a:pPr>
            <a:endParaRPr sz="2600">
              <a:latin typeface="Verdana"/>
              <a:cs typeface="Verdana"/>
            </a:endParaRPr>
          </a:p>
          <a:p>
            <a:pPr marL="920750" lvl="1" indent="-437515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b="1" dirty="0">
                <a:latin typeface="Verdana"/>
                <a:cs typeface="Verdana"/>
              </a:rPr>
              <a:t>the</a:t>
            </a:r>
            <a:r>
              <a:rPr sz="2600" b="1" spc="-3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functioning</a:t>
            </a:r>
            <a:r>
              <a:rPr sz="2600" b="1" spc="-6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of</a:t>
            </a:r>
            <a:r>
              <a:rPr sz="2600" b="1" spc="-15" dirty="0">
                <a:latin typeface="Verdana"/>
                <a:cs typeface="Verdana"/>
              </a:rPr>
              <a:t> </a:t>
            </a:r>
            <a:r>
              <a:rPr sz="2600" b="1" dirty="0">
                <a:latin typeface="Verdana"/>
                <a:cs typeface="Verdana"/>
              </a:rPr>
              <a:t>the</a:t>
            </a:r>
            <a:r>
              <a:rPr sz="2600" b="1" spc="-35" dirty="0">
                <a:latin typeface="Verdana"/>
                <a:cs typeface="Verdana"/>
              </a:rPr>
              <a:t> </a:t>
            </a:r>
            <a:r>
              <a:rPr sz="2600" b="1" spc="-10" dirty="0">
                <a:latin typeface="Verdana"/>
                <a:cs typeface="Verdana"/>
              </a:rPr>
              <a:t>judiciary?</a:t>
            </a:r>
            <a:endParaRPr sz="2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205"/>
              </a:spcBef>
              <a:buClr>
                <a:srgbClr val="CC0000"/>
              </a:buClr>
              <a:buFont typeface="Wingdings"/>
              <a:buChar char=""/>
            </a:pPr>
            <a:endParaRPr sz="2600">
              <a:latin typeface="Verdana"/>
              <a:cs typeface="Verdana"/>
            </a:endParaRPr>
          </a:p>
          <a:p>
            <a:pPr marL="1033780" lvl="1" indent="-550545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1033780" algn="l"/>
              </a:tabLst>
            </a:pPr>
            <a:r>
              <a:rPr sz="2600" b="1" spc="-20" dirty="0">
                <a:latin typeface="Verdana"/>
                <a:cs typeface="Verdana"/>
              </a:rPr>
              <a:t>Why?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7885" y="364236"/>
            <a:ext cx="7886700" cy="1323340"/>
          </a:xfrm>
          <a:prstGeom prst="rect">
            <a:avLst/>
          </a:prstGeom>
          <a:solidFill>
            <a:srgbClr val="FF9900"/>
          </a:solidFill>
          <a:ln w="28955">
            <a:solidFill>
              <a:srgbClr val="006FC0"/>
            </a:solidFill>
          </a:ln>
        </p:spPr>
        <p:txBody>
          <a:bodyPr vert="horz" wrap="square" lIns="0" tIns="384175" rIns="0" bIns="0" rtlCol="0">
            <a:spAutoFit/>
          </a:bodyPr>
          <a:lstStyle/>
          <a:p>
            <a:pPr marL="886460">
              <a:lnSpc>
                <a:spcPct val="100000"/>
              </a:lnSpc>
              <a:spcBef>
                <a:spcPts val="3025"/>
              </a:spcBef>
            </a:pPr>
            <a:r>
              <a:rPr sz="3300" dirty="0"/>
              <a:t>IDEAS</a:t>
            </a:r>
            <a:r>
              <a:rPr sz="3300" spc="-75" dirty="0"/>
              <a:t> </a:t>
            </a:r>
            <a:r>
              <a:rPr sz="3300" dirty="0"/>
              <a:t>FOR</a:t>
            </a:r>
            <a:r>
              <a:rPr sz="3300" spc="-30" dirty="0"/>
              <a:t> </a:t>
            </a:r>
            <a:r>
              <a:rPr sz="3300" spc="-10" dirty="0"/>
              <a:t>CONSIDERATION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08151" y="2034159"/>
            <a:ext cx="7357745" cy="41757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63550" marR="5080" indent="-450850">
              <a:lnSpc>
                <a:spcPct val="90000"/>
              </a:lnSpc>
              <a:spcBef>
                <a:spcPts val="385"/>
              </a:spcBef>
              <a:buSzPct val="87500"/>
              <a:buFont typeface="Wingdings"/>
              <a:buChar char=""/>
              <a:tabLst>
                <a:tab pos="698500" algn="l"/>
              </a:tabLst>
            </a:pPr>
            <a:r>
              <a:rPr sz="2400" spc="-10" dirty="0">
                <a:latin typeface="Calibri"/>
                <a:cs typeface="Calibri"/>
              </a:rPr>
              <a:t>Work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state’s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Supreme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establish</a:t>
            </a:r>
            <a:r>
              <a:rPr sz="2400" b="1" spc="-50" dirty="0">
                <a:latin typeface="Calibri"/>
                <a:cs typeface="Calibri"/>
              </a:rPr>
              <a:t> a 	</a:t>
            </a:r>
            <a:r>
              <a:rPr sz="2400" b="1" dirty="0">
                <a:latin typeface="Calibri"/>
                <a:cs typeface="Calibri"/>
              </a:rPr>
              <a:t>protocol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administrator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reporter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 	</a:t>
            </a:r>
            <a:r>
              <a:rPr sz="2400" dirty="0">
                <a:latin typeface="Calibri"/>
                <a:cs typeface="Calibri"/>
              </a:rPr>
              <a:t>decisions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automatically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bring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legislature’s 	attention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those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cases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court’s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opinion,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a 	</a:t>
            </a:r>
            <a:r>
              <a:rPr sz="2400" dirty="0">
                <a:latin typeface="Calibri"/>
                <a:cs typeface="Calibri"/>
              </a:rPr>
              <a:t>dissenting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opinion,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urges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legislature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address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 	</a:t>
            </a:r>
            <a:r>
              <a:rPr sz="2400" dirty="0">
                <a:latin typeface="Calibri"/>
                <a:cs typeface="Calibri"/>
              </a:rPr>
              <a:t>ambiguity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statute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policy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gap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revealed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	</a:t>
            </a:r>
            <a:r>
              <a:rPr sz="2400" spc="-10" dirty="0">
                <a:latin typeface="Calibri"/>
                <a:cs typeface="Calibri"/>
              </a:rPr>
              <a:t>case.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44"/>
              </a:spcBef>
              <a:buFont typeface="Wingdings"/>
              <a:buChar char=""/>
            </a:pPr>
            <a:endParaRPr sz="2400">
              <a:latin typeface="Calibri"/>
              <a:cs typeface="Calibri"/>
            </a:endParaRPr>
          </a:p>
          <a:p>
            <a:pPr marL="463550" marR="12700" indent="-451484">
              <a:lnSpc>
                <a:spcPct val="90000"/>
              </a:lnSpc>
              <a:spcBef>
                <a:spcPts val="5"/>
              </a:spcBef>
              <a:buSzPct val="87500"/>
              <a:buFont typeface="Wingdings"/>
              <a:buChar char=""/>
              <a:tabLst>
                <a:tab pos="697865" algn="l"/>
              </a:tabLst>
            </a:pPr>
            <a:r>
              <a:rPr sz="2400" dirty="0">
                <a:latin typeface="Calibri"/>
                <a:cs typeface="Calibri"/>
              </a:rPr>
              <a:t>Create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judicial/legislator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shadowing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program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a 	</a:t>
            </a:r>
            <a:r>
              <a:rPr sz="2400" dirty="0">
                <a:latin typeface="Calibri"/>
                <a:cs typeface="Calibri"/>
              </a:rPr>
              <a:t>judge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legislator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paired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take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turn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at 	</a:t>
            </a:r>
            <a:r>
              <a:rPr sz="2400" dirty="0">
                <a:latin typeface="Calibri"/>
                <a:cs typeface="Calibri"/>
              </a:rPr>
              <a:t>shadowing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each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order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better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understand 	</a:t>
            </a:r>
            <a:r>
              <a:rPr sz="2400" dirty="0">
                <a:latin typeface="Calibri"/>
                <a:cs typeface="Calibri"/>
              </a:rPr>
              <a:t>each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other’s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“rules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game.”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692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dirty="0"/>
              <a:t>Goals</a:t>
            </a:r>
            <a:r>
              <a:rPr spc="-6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spc="-10" dirty="0"/>
              <a:t>Presentation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590550" indent="-46863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591185" algn="l"/>
              </a:tabLst>
            </a:pPr>
            <a:r>
              <a:rPr dirty="0"/>
              <a:t>Gain</a:t>
            </a:r>
            <a:r>
              <a:rPr spc="-80" dirty="0"/>
              <a:t> </a:t>
            </a:r>
            <a:r>
              <a:rPr dirty="0"/>
              <a:t>better</a:t>
            </a:r>
            <a:r>
              <a:rPr spc="-75" dirty="0"/>
              <a:t> </a:t>
            </a:r>
            <a:r>
              <a:rPr dirty="0"/>
              <a:t>understanding</a:t>
            </a:r>
            <a:r>
              <a:rPr spc="-5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spc="-50" dirty="0"/>
              <a:t>–</a:t>
            </a:r>
          </a:p>
          <a:p>
            <a:pPr marL="1029969" marR="41275" lvl="1" indent="-437515">
              <a:lnSpc>
                <a:spcPct val="100000"/>
              </a:lnSpc>
              <a:spcBef>
                <a:spcPts val="630"/>
              </a:spcBef>
              <a:buClr>
                <a:srgbClr val="CC0000"/>
              </a:buClr>
              <a:buFont typeface="Wingdings"/>
              <a:buChar char=""/>
              <a:tabLst>
                <a:tab pos="1030605" algn="l"/>
              </a:tabLst>
            </a:pPr>
            <a:r>
              <a:rPr sz="2600" dirty="0">
                <a:latin typeface="Verdana"/>
                <a:cs typeface="Verdana"/>
              </a:rPr>
              <a:t>Key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differences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between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legislative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dirty="0">
                <a:latin typeface="Verdana"/>
                <a:cs typeface="Verdana"/>
              </a:rPr>
              <a:t>judicial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processes;</a:t>
            </a:r>
            <a:endParaRPr sz="2600">
              <a:latin typeface="Verdana"/>
              <a:cs typeface="Verdana"/>
            </a:endParaRPr>
          </a:p>
          <a:p>
            <a:pPr marL="1029969" marR="6985" lvl="1" indent="-43751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1030605" algn="l"/>
              </a:tabLst>
            </a:pPr>
            <a:r>
              <a:rPr sz="2600" dirty="0">
                <a:latin typeface="Verdana"/>
                <a:cs typeface="Verdana"/>
              </a:rPr>
              <a:t>How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judges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decide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cases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when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statutes </a:t>
            </a:r>
            <a:r>
              <a:rPr sz="2600" dirty="0">
                <a:latin typeface="Verdana"/>
                <a:cs typeface="Verdana"/>
              </a:rPr>
              <a:t>must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be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interpreted;</a:t>
            </a:r>
            <a:endParaRPr sz="2600">
              <a:latin typeface="Verdana"/>
              <a:cs typeface="Verdana"/>
            </a:endParaRPr>
          </a:p>
          <a:p>
            <a:pPr marL="1029969" marR="5080" lvl="1" indent="-437515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1030605" algn="l"/>
              </a:tabLst>
            </a:pPr>
            <a:r>
              <a:rPr sz="2600" dirty="0">
                <a:latin typeface="Verdana"/>
                <a:cs typeface="Verdana"/>
              </a:rPr>
              <a:t>How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legislators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can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improve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“court-</a:t>
            </a:r>
            <a:r>
              <a:rPr sz="2600" dirty="0">
                <a:latin typeface="Verdana"/>
                <a:cs typeface="Verdana"/>
              </a:rPr>
              <a:t>decision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process”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through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“law-</a:t>
            </a:r>
            <a:r>
              <a:rPr sz="2600" dirty="0">
                <a:latin typeface="Verdana"/>
                <a:cs typeface="Verdana"/>
              </a:rPr>
              <a:t>making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process.”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9144000" cy="6845300"/>
            <a:chOff x="0" y="12"/>
            <a:chExt cx="9144000" cy="6845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9144000" cy="68452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5800" y="2389759"/>
              <a:ext cx="4803775" cy="109855"/>
            </a:xfrm>
            <a:custGeom>
              <a:avLst/>
              <a:gdLst/>
              <a:ahLst/>
              <a:cxnLst/>
              <a:rect l="l" t="t" r="r" b="b"/>
              <a:pathLst>
                <a:path w="4803775" h="109855">
                  <a:moveTo>
                    <a:pt x="4803521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803521" y="109727"/>
                  </a:lnTo>
                  <a:lnTo>
                    <a:pt x="4803521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5800" y="2389761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400" y="0"/>
                  </a:lnTo>
                </a:path>
              </a:pathLst>
            </a:custGeom>
            <a:ln w="9017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866775" y="569531"/>
            <a:ext cx="7591425" cy="1213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790"/>
              </a:lnSpc>
            </a:pPr>
            <a:r>
              <a:rPr cap="small" dirty="0"/>
              <a:t>Legislation</a:t>
            </a:r>
            <a:r>
              <a:rPr cap="small" spc="195" dirty="0"/>
              <a:t> </a:t>
            </a:r>
            <a:r>
              <a:rPr sz="3200" dirty="0">
                <a:latin typeface="Segoe Print"/>
                <a:cs typeface="Segoe Print"/>
              </a:rPr>
              <a:t>and</a:t>
            </a:r>
            <a:r>
              <a:rPr sz="3200" spc="-95" dirty="0">
                <a:latin typeface="Segoe Print"/>
                <a:cs typeface="Segoe Print"/>
              </a:rPr>
              <a:t> </a:t>
            </a:r>
            <a:r>
              <a:rPr sz="3200" dirty="0">
                <a:latin typeface="Segoe Print"/>
                <a:cs typeface="Segoe Print"/>
              </a:rPr>
              <a:t>the</a:t>
            </a:r>
            <a:r>
              <a:rPr sz="3200" spc="-80" dirty="0">
                <a:latin typeface="Segoe Print"/>
                <a:cs typeface="Segoe Print"/>
              </a:rPr>
              <a:t> </a:t>
            </a:r>
            <a:r>
              <a:rPr cap="small" spc="-10" dirty="0"/>
              <a:t>Judiciary: </a:t>
            </a:r>
            <a:r>
              <a:rPr cap="small" dirty="0"/>
              <a:t>How</a:t>
            </a:r>
            <a:r>
              <a:rPr cap="small" spc="145" dirty="0"/>
              <a:t> </a:t>
            </a:r>
            <a:r>
              <a:rPr cap="small" dirty="0"/>
              <a:t>Courts</a:t>
            </a:r>
            <a:r>
              <a:rPr cap="small" spc="170" dirty="0"/>
              <a:t> </a:t>
            </a:r>
            <a:r>
              <a:rPr cap="small" dirty="0"/>
              <a:t>Interpret</a:t>
            </a:r>
            <a:r>
              <a:rPr cap="small" spc="175" dirty="0"/>
              <a:t> </a:t>
            </a:r>
            <a:r>
              <a:rPr cap="small" dirty="0"/>
              <a:t>The</a:t>
            </a:r>
            <a:r>
              <a:rPr cap="small" spc="160" dirty="0"/>
              <a:t> </a:t>
            </a:r>
            <a:r>
              <a:rPr cap="small" spc="-80" dirty="0"/>
              <a:t>Law.</a:t>
            </a:r>
            <a:endParaRPr sz="3200" dirty="0">
              <a:latin typeface="Segoe Print"/>
              <a:cs typeface="Segoe Prin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6413" y="3137535"/>
            <a:ext cx="4024629" cy="26492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111375">
              <a:lnSpc>
                <a:spcPct val="100000"/>
              </a:lnSpc>
              <a:spcBef>
                <a:spcPts val="114"/>
              </a:spcBef>
            </a:pPr>
            <a:r>
              <a:rPr sz="4300" spc="-25" dirty="0">
                <a:latin typeface="Verdana"/>
                <a:cs typeface="Verdana"/>
              </a:rPr>
              <a:t>END</a:t>
            </a:r>
            <a:endParaRPr sz="4300">
              <a:latin typeface="Verdana"/>
              <a:cs typeface="Verdana"/>
            </a:endParaRPr>
          </a:p>
          <a:p>
            <a:pPr marL="12700" marR="24765">
              <a:lnSpc>
                <a:spcPct val="110000"/>
              </a:lnSpc>
              <a:spcBef>
                <a:spcPts val="4135"/>
              </a:spcBef>
            </a:pPr>
            <a:r>
              <a:rPr sz="1800" dirty="0">
                <a:latin typeface="Verdana"/>
                <a:cs typeface="Verdana"/>
              </a:rPr>
              <a:t>Midwestern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Legislative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Conference </a:t>
            </a:r>
            <a:r>
              <a:rPr sz="1800" dirty="0">
                <a:latin typeface="Verdana"/>
                <a:cs typeface="Verdana"/>
              </a:rPr>
              <a:t>BILLD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July,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2026.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Verdana"/>
                <a:cs typeface="Verdana"/>
              </a:rPr>
              <a:t>Robert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R.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Cupp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dirty="0">
                <a:latin typeface="Verdana"/>
                <a:cs typeface="Verdana"/>
              </a:rPr>
              <a:t>Former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Justice,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Supreme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Court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Ohio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9144000" y="0"/>
                </a:moveTo>
                <a:lnTo>
                  <a:pt x="0" y="0"/>
                </a:lnTo>
                <a:lnTo>
                  <a:pt x="0" y="6845681"/>
                </a:lnTo>
                <a:lnTo>
                  <a:pt x="9144000" y="684568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600" y="1559243"/>
            <a:ext cx="7958455" cy="114300"/>
            <a:chOff x="609600" y="1559243"/>
            <a:chExt cx="7958455" cy="114300"/>
          </a:xfrm>
        </p:grpSpPr>
        <p:sp>
          <p:nvSpPr>
            <p:cNvPr id="4" name="object 4"/>
            <p:cNvSpPr/>
            <p:nvPr/>
          </p:nvSpPr>
          <p:spPr>
            <a:xfrm>
              <a:off x="609600" y="1563751"/>
              <a:ext cx="4655820" cy="109855"/>
            </a:xfrm>
            <a:custGeom>
              <a:avLst/>
              <a:gdLst/>
              <a:ahLst/>
              <a:cxnLst/>
              <a:rect l="l" t="t" r="r" b="b"/>
              <a:pathLst>
                <a:path w="4655820" h="109855">
                  <a:moveTo>
                    <a:pt x="4655820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655820" y="109727"/>
                  </a:lnTo>
                  <a:lnTo>
                    <a:pt x="465582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9600" y="1563752"/>
              <a:ext cx="7958455" cy="0"/>
            </a:xfrm>
            <a:custGeom>
              <a:avLst/>
              <a:gdLst/>
              <a:ahLst/>
              <a:cxnLst/>
              <a:rect l="l" t="t" r="r" b="b"/>
              <a:pathLst>
                <a:path w="7958455">
                  <a:moveTo>
                    <a:pt x="0" y="0"/>
                  </a:moveTo>
                  <a:lnTo>
                    <a:pt x="7958328" y="0"/>
                  </a:lnTo>
                </a:path>
              </a:pathLst>
            </a:custGeom>
            <a:ln w="9017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23099" y="1121676"/>
            <a:ext cx="8491855" cy="5687695"/>
            <a:chOff x="323099" y="1121676"/>
            <a:chExt cx="8491855" cy="5687695"/>
          </a:xfrm>
        </p:grpSpPr>
        <p:sp>
          <p:nvSpPr>
            <p:cNvPr id="7" name="object 7"/>
            <p:cNvSpPr/>
            <p:nvPr/>
          </p:nvSpPr>
          <p:spPr>
            <a:xfrm>
              <a:off x="609600" y="6161658"/>
              <a:ext cx="7924800" cy="0"/>
            </a:xfrm>
            <a:custGeom>
              <a:avLst/>
              <a:gdLst/>
              <a:ahLst/>
              <a:cxnLst/>
              <a:rect l="l" t="t" r="r" b="b"/>
              <a:pathLst>
                <a:path w="7924800">
                  <a:moveTo>
                    <a:pt x="0" y="0"/>
                  </a:moveTo>
                  <a:lnTo>
                    <a:pt x="7924800" y="0"/>
                  </a:lnTo>
                </a:path>
              </a:pathLst>
            </a:custGeom>
            <a:ln w="3175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099" y="1121676"/>
              <a:ext cx="8491727" cy="5687568"/>
            </a:xfrm>
            <a:prstGeom prst="rect">
              <a:avLst/>
            </a:prstGeom>
          </p:spPr>
        </p:pic>
        <p:pic>
          <p:nvPicPr>
            <p:cNvPr id="9" name="object 9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4022" y="1143013"/>
              <a:ext cx="8366758" cy="556562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77952" y="1138554"/>
              <a:ext cx="8376284" cy="5573395"/>
            </a:xfrm>
            <a:custGeom>
              <a:avLst/>
              <a:gdLst/>
              <a:ahLst/>
              <a:cxnLst/>
              <a:rect l="l" t="t" r="r" b="b"/>
              <a:pathLst>
                <a:path w="8376284" h="5573395">
                  <a:moveTo>
                    <a:pt x="0" y="0"/>
                  </a:moveTo>
                  <a:lnTo>
                    <a:pt x="8375777" y="0"/>
                  </a:lnTo>
                  <a:lnTo>
                    <a:pt x="8375777" y="5573141"/>
                  </a:lnTo>
                  <a:lnTo>
                    <a:pt x="0" y="5573141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805432" y="302907"/>
            <a:ext cx="537781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29435" algn="l"/>
              </a:tabLst>
            </a:pPr>
            <a:r>
              <a:rPr spc="-20" dirty="0">
                <a:solidFill>
                  <a:srgbClr val="FFFFFF"/>
                </a:solidFill>
              </a:rPr>
              <a:t>Hmm.</a:t>
            </a:r>
            <a:r>
              <a:rPr dirty="0">
                <a:solidFill>
                  <a:srgbClr val="FFFFFF"/>
                </a:solidFill>
              </a:rPr>
              <a:t>	What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6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you?</a:t>
            </a:r>
          </a:p>
        </p:txBody>
      </p:sp>
      <p:sp>
        <p:nvSpPr>
          <p:cNvPr id="12" name="object 12"/>
          <p:cNvSpPr/>
          <p:nvPr/>
        </p:nvSpPr>
        <p:spPr>
          <a:xfrm>
            <a:off x="609600" y="304800"/>
            <a:ext cx="7696200" cy="0"/>
          </a:xfrm>
          <a:custGeom>
            <a:avLst/>
            <a:gdLst/>
            <a:ahLst/>
            <a:cxnLst/>
            <a:rect l="l" t="t" r="r" b="b"/>
            <a:pathLst>
              <a:path w="7696200">
                <a:moveTo>
                  <a:pt x="0" y="0"/>
                </a:moveTo>
                <a:lnTo>
                  <a:pt x="7696200" y="0"/>
                </a:lnTo>
              </a:path>
            </a:pathLst>
          </a:custGeom>
          <a:ln w="9017">
            <a:solidFill>
              <a:srgbClr val="9FAD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9600" y="989077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9017">
            <a:solidFill>
              <a:srgbClr val="9FAD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4657" rIns="0" bIns="0" rtlCol="0">
            <a:spAutoFit/>
          </a:bodyPr>
          <a:lstStyle/>
          <a:p>
            <a:pPr marL="251777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A</a:t>
            </a:r>
            <a:r>
              <a:rPr sz="3200" spc="-70" dirty="0"/>
              <a:t> </a:t>
            </a:r>
            <a:r>
              <a:rPr sz="3200" dirty="0"/>
              <a:t>Judge’s</a:t>
            </a:r>
            <a:r>
              <a:rPr sz="3200" spc="-50" dirty="0"/>
              <a:t> </a:t>
            </a:r>
            <a:r>
              <a:rPr sz="3200" spc="-20" dirty="0"/>
              <a:t>View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96900" y="1724659"/>
            <a:ext cx="7950200" cy="4748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225" marR="89535" indent="-469900">
              <a:lnSpc>
                <a:spcPct val="120000"/>
              </a:lnSpc>
              <a:spcBef>
                <a:spcPts val="100"/>
              </a:spcBef>
            </a:pPr>
            <a:r>
              <a:rPr sz="3000" dirty="0">
                <a:latin typeface="Verdana"/>
                <a:cs typeface="Verdana"/>
              </a:rPr>
              <a:t>“The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problem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...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that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judiciary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has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rationalize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policy-</a:t>
            </a:r>
            <a:r>
              <a:rPr sz="3000" dirty="0">
                <a:latin typeface="Verdana"/>
                <a:cs typeface="Verdana"/>
              </a:rPr>
              <a:t>makers'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work,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fit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it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all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together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consistent </a:t>
            </a:r>
            <a:r>
              <a:rPr sz="3000" dirty="0">
                <a:latin typeface="Verdana"/>
                <a:cs typeface="Verdana"/>
              </a:rPr>
              <a:t>manner.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It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1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quality</a:t>
            </a:r>
            <a:r>
              <a:rPr sz="3000" b="1" spc="-30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that</a:t>
            </a:r>
            <a:r>
              <a:rPr sz="3000" b="1" spc="-45" dirty="0">
                <a:latin typeface="Verdana"/>
                <a:cs typeface="Verdana"/>
              </a:rPr>
              <a:t> </a:t>
            </a:r>
            <a:r>
              <a:rPr sz="3000" b="1" spc="-10" dirty="0">
                <a:latin typeface="Verdana"/>
                <a:cs typeface="Verdana"/>
              </a:rPr>
              <a:t>sticks </a:t>
            </a:r>
            <a:r>
              <a:rPr sz="3000" b="1" dirty="0">
                <a:latin typeface="Verdana"/>
                <a:cs typeface="Verdana"/>
              </a:rPr>
              <a:t>in</a:t>
            </a:r>
            <a:r>
              <a:rPr sz="3000" b="1" spc="-30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our</a:t>
            </a:r>
            <a:r>
              <a:rPr sz="3000" b="1" spc="-40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craw</a:t>
            </a:r>
            <a:r>
              <a:rPr sz="3000" b="1" spc="-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-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often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vague</a:t>
            </a:r>
            <a:r>
              <a:rPr sz="3000" b="1" spc="-30" dirty="0">
                <a:latin typeface="Verdana"/>
                <a:cs typeface="Verdana"/>
              </a:rPr>
              <a:t> </a:t>
            </a:r>
            <a:r>
              <a:rPr sz="3000" b="1" spc="-25" dirty="0">
                <a:latin typeface="Verdana"/>
                <a:cs typeface="Verdana"/>
              </a:rPr>
              <a:t>and </a:t>
            </a:r>
            <a:r>
              <a:rPr sz="3000" b="1" dirty="0">
                <a:latin typeface="Verdana"/>
                <a:cs typeface="Verdana"/>
              </a:rPr>
              <a:t>discordant</a:t>
            </a:r>
            <a:r>
              <a:rPr sz="3000" b="1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way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which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statutes </a:t>
            </a:r>
            <a:r>
              <a:rPr sz="3000" dirty="0">
                <a:latin typeface="Verdana"/>
                <a:cs typeface="Verdana"/>
              </a:rPr>
              <a:t>appear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cases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before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courts.”</a:t>
            </a:r>
            <a:endParaRPr sz="3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630"/>
              </a:spcBef>
              <a:tabLst>
                <a:tab pos="4523105" algn="l"/>
                <a:tab pos="7936865" algn="l"/>
              </a:tabLst>
            </a:pPr>
            <a:r>
              <a:rPr sz="1800" b="1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	--</a:t>
            </a:r>
            <a:r>
              <a:rPr sz="1800" b="1" u="sng" spc="-3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ABNER</a:t>
            </a:r>
            <a:r>
              <a:rPr sz="1800" b="1" u="sng" spc="-20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sng" spc="-10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MIKVA</a:t>
            </a:r>
            <a:r>
              <a:rPr sz="1800" b="1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	</a:t>
            </a:r>
            <a:endParaRPr sz="1800">
              <a:latin typeface="Verdana"/>
              <a:cs typeface="Verdana"/>
            </a:endParaRPr>
          </a:p>
          <a:p>
            <a:pPr marL="4523105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Retired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Federal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Judge.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9144000" cy="6845300"/>
            <a:chOff x="0" y="12"/>
            <a:chExt cx="9144000" cy="6845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9144000" cy="68452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09600" y="1563750"/>
              <a:ext cx="4655820" cy="109855"/>
            </a:xfrm>
            <a:custGeom>
              <a:avLst/>
              <a:gdLst/>
              <a:ahLst/>
              <a:cxnLst/>
              <a:rect l="l" t="t" r="r" b="b"/>
              <a:pathLst>
                <a:path w="4655820" h="109855">
                  <a:moveTo>
                    <a:pt x="4655820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4655820" y="109727"/>
                  </a:lnTo>
                  <a:lnTo>
                    <a:pt x="465582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9600" y="1563752"/>
              <a:ext cx="7958455" cy="0"/>
            </a:xfrm>
            <a:custGeom>
              <a:avLst/>
              <a:gdLst/>
              <a:ahLst/>
              <a:cxnLst/>
              <a:rect l="l" t="t" r="r" b="b"/>
              <a:pathLst>
                <a:path w="7958455">
                  <a:moveTo>
                    <a:pt x="0" y="0"/>
                  </a:moveTo>
                  <a:lnTo>
                    <a:pt x="7958328" y="0"/>
                  </a:lnTo>
                </a:path>
              </a:pathLst>
            </a:custGeom>
            <a:ln w="9017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600" y="6161659"/>
              <a:ext cx="7924800" cy="0"/>
            </a:xfrm>
            <a:custGeom>
              <a:avLst/>
              <a:gdLst/>
              <a:ahLst/>
              <a:cxnLst/>
              <a:rect l="l" t="t" r="r" b="b"/>
              <a:pathLst>
                <a:path w="7924800">
                  <a:moveTo>
                    <a:pt x="0" y="0"/>
                  </a:moveTo>
                  <a:lnTo>
                    <a:pt x="7924800" y="0"/>
                  </a:lnTo>
                </a:path>
              </a:pathLst>
            </a:custGeom>
            <a:ln w="3175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175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DDDDDD"/>
                </a:solidFill>
              </a:rPr>
              <a:t>How</a:t>
            </a:r>
            <a:r>
              <a:rPr spc="-25" dirty="0">
                <a:solidFill>
                  <a:srgbClr val="DDDDDD"/>
                </a:solidFill>
              </a:rPr>
              <a:t> </a:t>
            </a:r>
            <a:r>
              <a:rPr dirty="0">
                <a:solidFill>
                  <a:srgbClr val="DDDDDD"/>
                </a:solidFill>
              </a:rPr>
              <a:t>Legislators</a:t>
            </a:r>
            <a:r>
              <a:rPr spc="-45" dirty="0">
                <a:solidFill>
                  <a:srgbClr val="DDDDDD"/>
                </a:solidFill>
              </a:rPr>
              <a:t> </a:t>
            </a:r>
            <a:r>
              <a:rPr dirty="0">
                <a:solidFill>
                  <a:srgbClr val="DDDDDD"/>
                </a:solidFill>
              </a:rPr>
              <a:t>Think</a:t>
            </a:r>
            <a:r>
              <a:rPr spc="-60" dirty="0">
                <a:solidFill>
                  <a:srgbClr val="DDDDDD"/>
                </a:solidFill>
              </a:rPr>
              <a:t> </a:t>
            </a:r>
            <a:r>
              <a:rPr spc="-10" dirty="0">
                <a:solidFill>
                  <a:srgbClr val="DDDDDD"/>
                </a:solidFill>
              </a:rPr>
              <a:t>Judges </a:t>
            </a:r>
            <a:r>
              <a:rPr dirty="0">
                <a:solidFill>
                  <a:srgbClr val="DDDDDD"/>
                </a:solidFill>
              </a:rPr>
              <a:t>View</a:t>
            </a:r>
            <a:r>
              <a:rPr spc="-25" dirty="0">
                <a:solidFill>
                  <a:srgbClr val="DDDDDD"/>
                </a:solidFill>
              </a:rPr>
              <a:t> </a:t>
            </a:r>
            <a:r>
              <a:rPr spc="-10" dirty="0">
                <a:solidFill>
                  <a:srgbClr val="DDDDDD"/>
                </a:solidFill>
              </a:rPr>
              <a:t>Themselves?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-13017" y="1800669"/>
            <a:ext cx="9170035" cy="3002280"/>
            <a:chOff x="-13017" y="1800669"/>
            <a:chExt cx="9170035" cy="30022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825879"/>
              <a:ext cx="9144000" cy="295033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13687"/>
              <a:ext cx="9144000" cy="2976245"/>
            </a:xfrm>
            <a:custGeom>
              <a:avLst/>
              <a:gdLst/>
              <a:ahLst/>
              <a:cxnLst/>
              <a:rect l="l" t="t" r="r" b="b"/>
              <a:pathLst>
                <a:path w="9144000" h="2976245">
                  <a:moveTo>
                    <a:pt x="0" y="0"/>
                  </a:moveTo>
                  <a:lnTo>
                    <a:pt x="9144000" y="0"/>
                  </a:lnTo>
                </a:path>
                <a:path w="9144000" h="2976245">
                  <a:moveTo>
                    <a:pt x="9144000" y="2976245"/>
                  </a:moveTo>
                  <a:lnTo>
                    <a:pt x="0" y="2976245"/>
                  </a:lnTo>
                </a:path>
              </a:pathLst>
            </a:custGeom>
            <a:ln w="2578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4599" y="2110740"/>
              <a:ext cx="2362200" cy="856615"/>
            </a:xfrm>
            <a:custGeom>
              <a:avLst/>
              <a:gdLst/>
              <a:ahLst/>
              <a:cxnLst/>
              <a:rect l="l" t="t" r="r" b="b"/>
              <a:pathLst>
                <a:path w="2362200" h="856614">
                  <a:moveTo>
                    <a:pt x="2362200" y="0"/>
                  </a:moveTo>
                  <a:lnTo>
                    <a:pt x="2357651" y="22570"/>
                  </a:lnTo>
                  <a:lnTo>
                    <a:pt x="2345245" y="41021"/>
                  </a:lnTo>
                  <a:lnTo>
                    <a:pt x="2326838" y="53470"/>
                  </a:lnTo>
                  <a:lnTo>
                    <a:pt x="2304288" y="58039"/>
                  </a:lnTo>
                  <a:lnTo>
                    <a:pt x="56387" y="58039"/>
                  </a:lnTo>
                  <a:lnTo>
                    <a:pt x="34665" y="62329"/>
                  </a:lnTo>
                  <a:lnTo>
                    <a:pt x="16716" y="74168"/>
                  </a:lnTo>
                  <a:lnTo>
                    <a:pt x="4506" y="92007"/>
                  </a:lnTo>
                  <a:lnTo>
                    <a:pt x="0" y="114300"/>
                  </a:lnTo>
                  <a:lnTo>
                    <a:pt x="0" y="798576"/>
                  </a:lnTo>
                  <a:lnTo>
                    <a:pt x="4506" y="821199"/>
                  </a:lnTo>
                  <a:lnTo>
                    <a:pt x="16716" y="839644"/>
                  </a:lnTo>
                  <a:lnTo>
                    <a:pt x="34665" y="852064"/>
                  </a:lnTo>
                  <a:lnTo>
                    <a:pt x="56387" y="856615"/>
                  </a:lnTo>
                  <a:lnTo>
                    <a:pt x="78938" y="852064"/>
                  </a:lnTo>
                  <a:lnTo>
                    <a:pt x="97345" y="839644"/>
                  </a:lnTo>
                  <a:lnTo>
                    <a:pt x="109751" y="821199"/>
                  </a:lnTo>
                  <a:lnTo>
                    <a:pt x="114300" y="798576"/>
                  </a:lnTo>
                  <a:lnTo>
                    <a:pt x="114300" y="742315"/>
                  </a:lnTo>
                  <a:lnTo>
                    <a:pt x="2304288" y="742315"/>
                  </a:lnTo>
                  <a:lnTo>
                    <a:pt x="2326838" y="737764"/>
                  </a:lnTo>
                  <a:lnTo>
                    <a:pt x="2345245" y="725344"/>
                  </a:lnTo>
                  <a:lnTo>
                    <a:pt x="2357651" y="706899"/>
                  </a:lnTo>
                  <a:lnTo>
                    <a:pt x="2362200" y="684276"/>
                  </a:lnTo>
                  <a:lnTo>
                    <a:pt x="2362200" y="170814"/>
                  </a:lnTo>
                  <a:lnTo>
                    <a:pt x="56387" y="170815"/>
                  </a:lnTo>
                  <a:lnTo>
                    <a:pt x="56387" y="114300"/>
                  </a:lnTo>
                  <a:lnTo>
                    <a:pt x="85217" y="85471"/>
                  </a:lnTo>
                  <a:lnTo>
                    <a:pt x="2362200" y="85470"/>
                  </a:lnTo>
                  <a:lnTo>
                    <a:pt x="2362200" y="0"/>
                  </a:lnTo>
                  <a:close/>
                </a:path>
                <a:path w="2362200" h="856614">
                  <a:moveTo>
                    <a:pt x="2362200" y="85470"/>
                  </a:moveTo>
                  <a:lnTo>
                    <a:pt x="85217" y="85471"/>
                  </a:lnTo>
                  <a:lnTo>
                    <a:pt x="96244" y="87832"/>
                  </a:lnTo>
                  <a:lnTo>
                    <a:pt x="105521" y="94170"/>
                  </a:lnTo>
                  <a:lnTo>
                    <a:pt x="111916" y="103366"/>
                  </a:lnTo>
                  <a:lnTo>
                    <a:pt x="114300" y="114300"/>
                  </a:lnTo>
                  <a:lnTo>
                    <a:pt x="109751" y="136632"/>
                  </a:lnTo>
                  <a:lnTo>
                    <a:pt x="97345" y="154558"/>
                  </a:lnTo>
                  <a:lnTo>
                    <a:pt x="78938" y="166485"/>
                  </a:lnTo>
                  <a:lnTo>
                    <a:pt x="56387" y="170815"/>
                  </a:lnTo>
                  <a:lnTo>
                    <a:pt x="2362200" y="170814"/>
                  </a:lnTo>
                  <a:lnTo>
                    <a:pt x="2362200" y="85470"/>
                  </a:lnTo>
                  <a:close/>
                </a:path>
                <a:path w="2362200" h="856614">
                  <a:moveTo>
                    <a:pt x="2247900" y="0"/>
                  </a:moveTo>
                  <a:lnTo>
                    <a:pt x="2247900" y="58039"/>
                  </a:lnTo>
                  <a:lnTo>
                    <a:pt x="2304288" y="58039"/>
                  </a:lnTo>
                  <a:lnTo>
                    <a:pt x="2304288" y="29082"/>
                  </a:lnTo>
                  <a:lnTo>
                    <a:pt x="2276856" y="29083"/>
                  </a:lnTo>
                  <a:lnTo>
                    <a:pt x="2265259" y="26681"/>
                  </a:lnTo>
                  <a:lnTo>
                    <a:pt x="2256091" y="20256"/>
                  </a:lnTo>
                  <a:lnTo>
                    <a:pt x="2250066" y="10973"/>
                  </a:lnTo>
                  <a:lnTo>
                    <a:pt x="2247900" y="0"/>
                  </a:lnTo>
                  <a:close/>
                </a:path>
                <a:path w="2362200" h="856614">
                  <a:moveTo>
                    <a:pt x="2304288" y="0"/>
                  </a:moveTo>
                  <a:lnTo>
                    <a:pt x="2302144" y="10973"/>
                  </a:lnTo>
                  <a:lnTo>
                    <a:pt x="2296287" y="20256"/>
                  </a:lnTo>
                  <a:lnTo>
                    <a:pt x="2287571" y="26681"/>
                  </a:lnTo>
                  <a:lnTo>
                    <a:pt x="2276856" y="29083"/>
                  </a:lnTo>
                  <a:lnTo>
                    <a:pt x="2304288" y="29082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A2B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80987" y="2054479"/>
              <a:ext cx="2306320" cy="227329"/>
            </a:xfrm>
            <a:custGeom>
              <a:avLst/>
              <a:gdLst/>
              <a:ahLst/>
              <a:cxnLst/>
              <a:rect l="l" t="t" r="r" b="b"/>
              <a:pathLst>
                <a:path w="2306320" h="227330">
                  <a:moveTo>
                    <a:pt x="28829" y="141731"/>
                  </a:moveTo>
                  <a:lnTo>
                    <a:pt x="17895" y="144093"/>
                  </a:lnTo>
                  <a:lnTo>
                    <a:pt x="8699" y="150431"/>
                  </a:lnTo>
                  <a:lnTo>
                    <a:pt x="2361" y="159627"/>
                  </a:lnTo>
                  <a:lnTo>
                    <a:pt x="0" y="170560"/>
                  </a:lnTo>
                  <a:lnTo>
                    <a:pt x="0" y="227075"/>
                  </a:lnTo>
                  <a:lnTo>
                    <a:pt x="22550" y="222746"/>
                  </a:lnTo>
                  <a:lnTo>
                    <a:pt x="40957" y="210819"/>
                  </a:lnTo>
                  <a:lnTo>
                    <a:pt x="53363" y="192893"/>
                  </a:lnTo>
                  <a:lnTo>
                    <a:pt x="57912" y="170560"/>
                  </a:lnTo>
                  <a:lnTo>
                    <a:pt x="55528" y="159627"/>
                  </a:lnTo>
                  <a:lnTo>
                    <a:pt x="49133" y="150431"/>
                  </a:lnTo>
                  <a:lnTo>
                    <a:pt x="39856" y="144093"/>
                  </a:lnTo>
                  <a:lnTo>
                    <a:pt x="28829" y="141731"/>
                  </a:lnTo>
                  <a:close/>
                </a:path>
                <a:path w="2306320" h="227330">
                  <a:moveTo>
                    <a:pt x="2305812" y="56260"/>
                  </a:moveTo>
                  <a:lnTo>
                    <a:pt x="2247900" y="56260"/>
                  </a:lnTo>
                  <a:lnTo>
                    <a:pt x="2247900" y="114299"/>
                  </a:lnTo>
                  <a:lnTo>
                    <a:pt x="2270450" y="109731"/>
                  </a:lnTo>
                  <a:lnTo>
                    <a:pt x="2288857" y="97281"/>
                  </a:lnTo>
                  <a:lnTo>
                    <a:pt x="2301263" y="78831"/>
                  </a:lnTo>
                  <a:lnTo>
                    <a:pt x="2305812" y="56260"/>
                  </a:lnTo>
                  <a:close/>
                </a:path>
                <a:path w="2306320" h="227330">
                  <a:moveTo>
                    <a:pt x="2247900" y="0"/>
                  </a:moveTo>
                  <a:lnTo>
                    <a:pt x="2226177" y="4290"/>
                  </a:lnTo>
                  <a:lnTo>
                    <a:pt x="2208228" y="16128"/>
                  </a:lnTo>
                  <a:lnTo>
                    <a:pt x="2196018" y="33968"/>
                  </a:lnTo>
                  <a:lnTo>
                    <a:pt x="2191512" y="56260"/>
                  </a:lnTo>
                  <a:lnTo>
                    <a:pt x="2193678" y="67234"/>
                  </a:lnTo>
                  <a:lnTo>
                    <a:pt x="2199703" y="76517"/>
                  </a:lnTo>
                  <a:lnTo>
                    <a:pt x="2208871" y="82942"/>
                  </a:lnTo>
                  <a:lnTo>
                    <a:pt x="2220468" y="85343"/>
                  </a:lnTo>
                  <a:lnTo>
                    <a:pt x="2231183" y="82942"/>
                  </a:lnTo>
                  <a:lnTo>
                    <a:pt x="2239899" y="76517"/>
                  </a:lnTo>
                  <a:lnTo>
                    <a:pt x="2245756" y="67234"/>
                  </a:lnTo>
                  <a:lnTo>
                    <a:pt x="2247900" y="56260"/>
                  </a:lnTo>
                  <a:lnTo>
                    <a:pt x="2305812" y="56260"/>
                  </a:lnTo>
                  <a:lnTo>
                    <a:pt x="2301263" y="33968"/>
                  </a:lnTo>
                  <a:lnTo>
                    <a:pt x="2288857" y="16128"/>
                  </a:lnTo>
                  <a:lnTo>
                    <a:pt x="2270450" y="4290"/>
                  </a:lnTo>
                  <a:lnTo>
                    <a:pt x="2247900" y="0"/>
                  </a:lnTo>
                  <a:close/>
                </a:path>
              </a:pathLst>
            </a:custGeom>
            <a:solidFill>
              <a:srgbClr val="838F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24599" y="2054481"/>
              <a:ext cx="2362200" cy="913130"/>
            </a:xfrm>
            <a:custGeom>
              <a:avLst/>
              <a:gdLst/>
              <a:ahLst/>
              <a:cxnLst/>
              <a:rect l="l" t="t" r="r" b="b"/>
              <a:pathLst>
                <a:path w="2362200" h="913130">
                  <a:moveTo>
                    <a:pt x="0" y="170561"/>
                  </a:moveTo>
                  <a:lnTo>
                    <a:pt x="4506" y="148322"/>
                  </a:lnTo>
                  <a:lnTo>
                    <a:pt x="16716" y="130476"/>
                  </a:lnTo>
                  <a:lnTo>
                    <a:pt x="34665" y="118608"/>
                  </a:lnTo>
                  <a:lnTo>
                    <a:pt x="56388" y="114300"/>
                  </a:lnTo>
                  <a:lnTo>
                    <a:pt x="2247900" y="114300"/>
                  </a:lnTo>
                  <a:lnTo>
                    <a:pt x="2247900" y="56261"/>
                  </a:lnTo>
                  <a:lnTo>
                    <a:pt x="2252406" y="34022"/>
                  </a:lnTo>
                  <a:lnTo>
                    <a:pt x="2264616" y="16176"/>
                  </a:lnTo>
                  <a:lnTo>
                    <a:pt x="2282565" y="4308"/>
                  </a:lnTo>
                  <a:lnTo>
                    <a:pt x="2304288" y="0"/>
                  </a:lnTo>
                  <a:lnTo>
                    <a:pt x="2326838" y="4308"/>
                  </a:lnTo>
                  <a:lnTo>
                    <a:pt x="2345245" y="16176"/>
                  </a:lnTo>
                  <a:lnTo>
                    <a:pt x="2357651" y="34022"/>
                  </a:lnTo>
                  <a:lnTo>
                    <a:pt x="2362200" y="56261"/>
                  </a:lnTo>
                  <a:lnTo>
                    <a:pt x="2362200" y="740410"/>
                  </a:lnTo>
                  <a:lnTo>
                    <a:pt x="2357651" y="763033"/>
                  </a:lnTo>
                  <a:lnTo>
                    <a:pt x="2345245" y="781478"/>
                  </a:lnTo>
                  <a:lnTo>
                    <a:pt x="2326838" y="793898"/>
                  </a:lnTo>
                  <a:lnTo>
                    <a:pt x="2304288" y="798449"/>
                  </a:lnTo>
                  <a:lnTo>
                    <a:pt x="114300" y="798449"/>
                  </a:lnTo>
                  <a:lnTo>
                    <a:pt x="114300" y="854710"/>
                  </a:lnTo>
                  <a:lnTo>
                    <a:pt x="109751" y="877333"/>
                  </a:lnTo>
                  <a:lnTo>
                    <a:pt x="97345" y="895778"/>
                  </a:lnTo>
                  <a:lnTo>
                    <a:pt x="78938" y="908198"/>
                  </a:lnTo>
                  <a:lnTo>
                    <a:pt x="56388" y="912749"/>
                  </a:lnTo>
                  <a:lnTo>
                    <a:pt x="34665" y="908198"/>
                  </a:lnTo>
                  <a:lnTo>
                    <a:pt x="16716" y="895778"/>
                  </a:lnTo>
                  <a:lnTo>
                    <a:pt x="4506" y="877333"/>
                  </a:lnTo>
                  <a:lnTo>
                    <a:pt x="0" y="854710"/>
                  </a:lnTo>
                  <a:lnTo>
                    <a:pt x="0" y="170561"/>
                  </a:lnTo>
                  <a:close/>
                </a:path>
              </a:pathLst>
            </a:custGeom>
            <a:ln w="25780">
              <a:solidFill>
                <a:srgbClr val="77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59609" y="2097852"/>
              <a:ext cx="140080" cy="8381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11709" y="2183323"/>
              <a:ext cx="140080" cy="11099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438899" y="2225042"/>
              <a:ext cx="0" cy="628015"/>
            </a:xfrm>
            <a:custGeom>
              <a:avLst/>
              <a:gdLst/>
              <a:ahLst/>
              <a:cxnLst/>
              <a:rect l="l" t="t" r="r" b="b"/>
              <a:pathLst>
                <a:path h="628014">
                  <a:moveTo>
                    <a:pt x="0" y="0"/>
                  </a:moveTo>
                  <a:lnTo>
                    <a:pt x="0" y="627888"/>
                  </a:lnTo>
                </a:path>
              </a:pathLst>
            </a:custGeom>
            <a:ln w="25780">
              <a:solidFill>
                <a:srgbClr val="77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76999" y="2357755"/>
              <a:ext cx="2133600" cy="368935"/>
            </a:xfrm>
            <a:custGeom>
              <a:avLst/>
              <a:gdLst/>
              <a:ahLst/>
              <a:cxnLst/>
              <a:rect l="l" t="t" r="r" b="b"/>
              <a:pathLst>
                <a:path w="2133600" h="368935">
                  <a:moveTo>
                    <a:pt x="2133600" y="0"/>
                  </a:moveTo>
                  <a:lnTo>
                    <a:pt x="0" y="0"/>
                  </a:lnTo>
                  <a:lnTo>
                    <a:pt x="0" y="368680"/>
                  </a:lnTo>
                  <a:lnTo>
                    <a:pt x="2133600" y="368680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555613" y="2393822"/>
            <a:ext cx="1842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DDDDD"/>
                </a:solidFill>
                <a:latin typeface="Verdana"/>
                <a:cs typeface="Verdana"/>
              </a:rPr>
              <a:t>I</a:t>
            </a:r>
            <a:r>
              <a:rPr sz="1800" spc="-5" dirty="0">
                <a:solidFill>
                  <a:srgbClr val="DDDDDD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DDDDDD"/>
                </a:solidFill>
                <a:latin typeface="Verdana"/>
                <a:cs typeface="Verdana"/>
              </a:rPr>
              <a:t>AM</a:t>
            </a:r>
            <a:r>
              <a:rPr sz="1800" spc="-25" dirty="0">
                <a:solidFill>
                  <a:srgbClr val="DDDDDD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DDDDDD"/>
                </a:solidFill>
                <a:latin typeface="Verdana"/>
                <a:cs typeface="Verdana"/>
              </a:rPr>
              <a:t>the</a:t>
            </a:r>
            <a:r>
              <a:rPr sz="1800" spc="-5" dirty="0">
                <a:solidFill>
                  <a:srgbClr val="DDDDDD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DDDDDD"/>
                </a:solidFill>
                <a:latin typeface="Verdana"/>
                <a:cs typeface="Verdana"/>
              </a:rPr>
              <a:t>Judge!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15709" y="1813116"/>
            <a:ext cx="2083435" cy="2156460"/>
            <a:chOff x="215709" y="1813116"/>
            <a:chExt cx="2083435" cy="2156460"/>
          </a:xfrm>
        </p:grpSpPr>
        <p:sp>
          <p:nvSpPr>
            <p:cNvPr id="20" name="object 20"/>
            <p:cNvSpPr/>
            <p:nvPr/>
          </p:nvSpPr>
          <p:spPr>
            <a:xfrm>
              <a:off x="228600" y="1825880"/>
              <a:ext cx="2057400" cy="2130425"/>
            </a:xfrm>
            <a:custGeom>
              <a:avLst/>
              <a:gdLst/>
              <a:ahLst/>
              <a:cxnLst/>
              <a:rect l="l" t="t" r="r" b="b"/>
              <a:pathLst>
                <a:path w="2057400" h="2130425">
                  <a:moveTo>
                    <a:pt x="1028700" y="0"/>
                  </a:moveTo>
                  <a:lnTo>
                    <a:pt x="981577" y="1096"/>
                  </a:lnTo>
                  <a:lnTo>
                    <a:pt x="935001" y="4354"/>
                  </a:lnTo>
                  <a:lnTo>
                    <a:pt x="889018" y="9726"/>
                  </a:lnTo>
                  <a:lnTo>
                    <a:pt x="843673" y="17165"/>
                  </a:lnTo>
                  <a:lnTo>
                    <a:pt x="799010" y="26624"/>
                  </a:lnTo>
                  <a:lnTo>
                    <a:pt x="755076" y="38057"/>
                  </a:lnTo>
                  <a:lnTo>
                    <a:pt x="711916" y="51416"/>
                  </a:lnTo>
                  <a:lnTo>
                    <a:pt x="669574" y="66654"/>
                  </a:lnTo>
                  <a:lnTo>
                    <a:pt x="628096" y="83724"/>
                  </a:lnTo>
                  <a:lnTo>
                    <a:pt x="587527" y="102579"/>
                  </a:lnTo>
                  <a:lnTo>
                    <a:pt x="547913" y="123173"/>
                  </a:lnTo>
                  <a:lnTo>
                    <a:pt x="509298" y="145457"/>
                  </a:lnTo>
                  <a:lnTo>
                    <a:pt x="471728" y="169385"/>
                  </a:lnTo>
                  <a:lnTo>
                    <a:pt x="435248" y="194910"/>
                  </a:lnTo>
                  <a:lnTo>
                    <a:pt x="399903" y="221985"/>
                  </a:lnTo>
                  <a:lnTo>
                    <a:pt x="365739" y="250563"/>
                  </a:lnTo>
                  <a:lnTo>
                    <a:pt x="332800" y="280596"/>
                  </a:lnTo>
                  <a:lnTo>
                    <a:pt x="301132" y="312039"/>
                  </a:lnTo>
                  <a:lnTo>
                    <a:pt x="270781" y="344843"/>
                  </a:lnTo>
                  <a:lnTo>
                    <a:pt x="241791" y="378961"/>
                  </a:lnTo>
                  <a:lnTo>
                    <a:pt x="214207" y="414348"/>
                  </a:lnTo>
                  <a:lnTo>
                    <a:pt x="188076" y="450955"/>
                  </a:lnTo>
                  <a:lnTo>
                    <a:pt x="163441" y="488735"/>
                  </a:lnTo>
                  <a:lnTo>
                    <a:pt x="140349" y="527642"/>
                  </a:lnTo>
                  <a:lnTo>
                    <a:pt x="118844" y="567629"/>
                  </a:lnTo>
                  <a:lnTo>
                    <a:pt x="98972" y="608648"/>
                  </a:lnTo>
                  <a:lnTo>
                    <a:pt x="80777" y="650652"/>
                  </a:lnTo>
                  <a:lnTo>
                    <a:pt x="64306" y="693595"/>
                  </a:lnTo>
                  <a:lnTo>
                    <a:pt x="49604" y="737429"/>
                  </a:lnTo>
                  <a:lnTo>
                    <a:pt x="36715" y="782108"/>
                  </a:lnTo>
                  <a:lnTo>
                    <a:pt x="25685" y="827584"/>
                  </a:lnTo>
                  <a:lnTo>
                    <a:pt x="16559" y="873810"/>
                  </a:lnTo>
                  <a:lnTo>
                    <a:pt x="9382" y="920739"/>
                  </a:lnTo>
                  <a:lnTo>
                    <a:pt x="4200" y="968324"/>
                  </a:lnTo>
                  <a:lnTo>
                    <a:pt x="1057" y="1016519"/>
                  </a:lnTo>
                  <a:lnTo>
                    <a:pt x="0" y="1065276"/>
                  </a:lnTo>
                  <a:lnTo>
                    <a:pt x="1057" y="1114032"/>
                  </a:lnTo>
                  <a:lnTo>
                    <a:pt x="4200" y="1162226"/>
                  </a:lnTo>
                  <a:lnTo>
                    <a:pt x="9382" y="1209810"/>
                  </a:lnTo>
                  <a:lnTo>
                    <a:pt x="16559" y="1256737"/>
                  </a:lnTo>
                  <a:lnTo>
                    <a:pt x="25685" y="1302961"/>
                  </a:lnTo>
                  <a:lnTo>
                    <a:pt x="36715" y="1348434"/>
                  </a:lnTo>
                  <a:lnTo>
                    <a:pt x="49604" y="1393109"/>
                  </a:lnTo>
                  <a:lnTo>
                    <a:pt x="64306" y="1436940"/>
                  </a:lnTo>
                  <a:lnTo>
                    <a:pt x="80777" y="1479879"/>
                  </a:lnTo>
                  <a:lnTo>
                    <a:pt x="98972" y="1521879"/>
                  </a:lnTo>
                  <a:lnTo>
                    <a:pt x="118844" y="1562894"/>
                  </a:lnTo>
                  <a:lnTo>
                    <a:pt x="140349" y="1602876"/>
                  </a:lnTo>
                  <a:lnTo>
                    <a:pt x="163441" y="1641778"/>
                  </a:lnTo>
                  <a:lnTo>
                    <a:pt x="188076" y="1679554"/>
                  </a:lnTo>
                  <a:lnTo>
                    <a:pt x="214207" y="1716156"/>
                  </a:lnTo>
                  <a:lnTo>
                    <a:pt x="241791" y="1751537"/>
                  </a:lnTo>
                  <a:lnTo>
                    <a:pt x="270781" y="1785650"/>
                  </a:lnTo>
                  <a:lnTo>
                    <a:pt x="301132" y="1818449"/>
                  </a:lnTo>
                  <a:lnTo>
                    <a:pt x="332800" y="1849886"/>
                  </a:lnTo>
                  <a:lnTo>
                    <a:pt x="365739" y="1879914"/>
                  </a:lnTo>
                  <a:lnTo>
                    <a:pt x="399903" y="1908487"/>
                  </a:lnTo>
                  <a:lnTo>
                    <a:pt x="435248" y="1935557"/>
                  </a:lnTo>
                  <a:lnTo>
                    <a:pt x="471728" y="1961077"/>
                  </a:lnTo>
                  <a:lnTo>
                    <a:pt x="509298" y="1985000"/>
                  </a:lnTo>
                  <a:lnTo>
                    <a:pt x="547913" y="2007280"/>
                  </a:lnTo>
                  <a:lnTo>
                    <a:pt x="587527" y="2027869"/>
                  </a:lnTo>
                  <a:lnTo>
                    <a:pt x="628096" y="2046720"/>
                  </a:lnTo>
                  <a:lnTo>
                    <a:pt x="669574" y="2063786"/>
                  </a:lnTo>
                  <a:lnTo>
                    <a:pt x="711916" y="2079020"/>
                  </a:lnTo>
                  <a:lnTo>
                    <a:pt x="755076" y="2092376"/>
                  </a:lnTo>
                  <a:lnTo>
                    <a:pt x="799010" y="2103806"/>
                  </a:lnTo>
                  <a:lnTo>
                    <a:pt x="843673" y="2113263"/>
                  </a:lnTo>
                  <a:lnTo>
                    <a:pt x="889018" y="2120701"/>
                  </a:lnTo>
                  <a:lnTo>
                    <a:pt x="935001" y="2126072"/>
                  </a:lnTo>
                  <a:lnTo>
                    <a:pt x="981577" y="2129328"/>
                  </a:lnTo>
                  <a:lnTo>
                    <a:pt x="1028700" y="2130425"/>
                  </a:lnTo>
                  <a:lnTo>
                    <a:pt x="1075812" y="2129328"/>
                  </a:lnTo>
                  <a:lnTo>
                    <a:pt x="1122379" y="2126072"/>
                  </a:lnTo>
                  <a:lnTo>
                    <a:pt x="1168355" y="2120701"/>
                  </a:lnTo>
                  <a:lnTo>
                    <a:pt x="1213693" y="2113263"/>
                  </a:lnTo>
                  <a:lnTo>
                    <a:pt x="1258350" y="2103806"/>
                  </a:lnTo>
                  <a:lnTo>
                    <a:pt x="1302279" y="2092376"/>
                  </a:lnTo>
                  <a:lnTo>
                    <a:pt x="1345435" y="2079020"/>
                  </a:lnTo>
                  <a:lnTo>
                    <a:pt x="1387774" y="2063786"/>
                  </a:lnTo>
                  <a:lnTo>
                    <a:pt x="1429250" y="2046720"/>
                  </a:lnTo>
                  <a:lnTo>
                    <a:pt x="1469817" y="2027869"/>
                  </a:lnTo>
                  <a:lnTo>
                    <a:pt x="1509430" y="2007280"/>
                  </a:lnTo>
                  <a:lnTo>
                    <a:pt x="1548045" y="1985000"/>
                  </a:lnTo>
                  <a:lnTo>
                    <a:pt x="1585615" y="1961077"/>
                  </a:lnTo>
                  <a:lnTo>
                    <a:pt x="1622096" y="1935557"/>
                  </a:lnTo>
                  <a:lnTo>
                    <a:pt x="1657442" y="1908487"/>
                  </a:lnTo>
                  <a:lnTo>
                    <a:pt x="1691608" y="1879914"/>
                  </a:lnTo>
                  <a:lnTo>
                    <a:pt x="1724549" y="1849886"/>
                  </a:lnTo>
                  <a:lnTo>
                    <a:pt x="1756219" y="1818449"/>
                  </a:lnTo>
                  <a:lnTo>
                    <a:pt x="1786573" y="1785650"/>
                  </a:lnTo>
                  <a:lnTo>
                    <a:pt x="1815566" y="1751537"/>
                  </a:lnTo>
                  <a:lnTo>
                    <a:pt x="1843153" y="1716156"/>
                  </a:lnTo>
                  <a:lnTo>
                    <a:pt x="1869288" y="1679554"/>
                  </a:lnTo>
                  <a:lnTo>
                    <a:pt x="1893926" y="1641778"/>
                  </a:lnTo>
                  <a:lnTo>
                    <a:pt x="1917022" y="1602876"/>
                  </a:lnTo>
                  <a:lnTo>
                    <a:pt x="1938531" y="1562894"/>
                  </a:lnTo>
                  <a:lnTo>
                    <a:pt x="1958406" y="1521879"/>
                  </a:lnTo>
                  <a:lnTo>
                    <a:pt x="1976604" y="1479879"/>
                  </a:lnTo>
                  <a:lnTo>
                    <a:pt x="1993078" y="1436940"/>
                  </a:lnTo>
                  <a:lnTo>
                    <a:pt x="2007784" y="1393109"/>
                  </a:lnTo>
                  <a:lnTo>
                    <a:pt x="2020675" y="1348434"/>
                  </a:lnTo>
                  <a:lnTo>
                    <a:pt x="2031708" y="1302961"/>
                  </a:lnTo>
                  <a:lnTo>
                    <a:pt x="2040836" y="1256737"/>
                  </a:lnTo>
                  <a:lnTo>
                    <a:pt x="2048015" y="1209810"/>
                  </a:lnTo>
                  <a:lnTo>
                    <a:pt x="2053198" y="1162226"/>
                  </a:lnTo>
                  <a:lnTo>
                    <a:pt x="2056342" y="1114032"/>
                  </a:lnTo>
                  <a:lnTo>
                    <a:pt x="2057400" y="1065276"/>
                  </a:lnTo>
                  <a:lnTo>
                    <a:pt x="2056342" y="1016519"/>
                  </a:lnTo>
                  <a:lnTo>
                    <a:pt x="2053198" y="968324"/>
                  </a:lnTo>
                  <a:lnTo>
                    <a:pt x="2048015" y="920739"/>
                  </a:lnTo>
                  <a:lnTo>
                    <a:pt x="2040836" y="873810"/>
                  </a:lnTo>
                  <a:lnTo>
                    <a:pt x="2031708" y="827584"/>
                  </a:lnTo>
                  <a:lnTo>
                    <a:pt x="2020675" y="782108"/>
                  </a:lnTo>
                  <a:lnTo>
                    <a:pt x="2007784" y="737429"/>
                  </a:lnTo>
                  <a:lnTo>
                    <a:pt x="1993078" y="693595"/>
                  </a:lnTo>
                  <a:lnTo>
                    <a:pt x="1976604" y="650652"/>
                  </a:lnTo>
                  <a:lnTo>
                    <a:pt x="1958406" y="608648"/>
                  </a:lnTo>
                  <a:lnTo>
                    <a:pt x="1938531" y="567629"/>
                  </a:lnTo>
                  <a:lnTo>
                    <a:pt x="1917022" y="527642"/>
                  </a:lnTo>
                  <a:lnTo>
                    <a:pt x="1893926" y="488735"/>
                  </a:lnTo>
                  <a:lnTo>
                    <a:pt x="1869288" y="450955"/>
                  </a:lnTo>
                  <a:lnTo>
                    <a:pt x="1843153" y="414348"/>
                  </a:lnTo>
                  <a:lnTo>
                    <a:pt x="1815566" y="378961"/>
                  </a:lnTo>
                  <a:lnTo>
                    <a:pt x="1786573" y="344843"/>
                  </a:lnTo>
                  <a:lnTo>
                    <a:pt x="1756219" y="312038"/>
                  </a:lnTo>
                  <a:lnTo>
                    <a:pt x="1724549" y="280596"/>
                  </a:lnTo>
                  <a:lnTo>
                    <a:pt x="1691608" y="250563"/>
                  </a:lnTo>
                  <a:lnTo>
                    <a:pt x="1657442" y="221985"/>
                  </a:lnTo>
                  <a:lnTo>
                    <a:pt x="1622096" y="194910"/>
                  </a:lnTo>
                  <a:lnTo>
                    <a:pt x="1585615" y="169385"/>
                  </a:lnTo>
                  <a:lnTo>
                    <a:pt x="1548045" y="145457"/>
                  </a:lnTo>
                  <a:lnTo>
                    <a:pt x="1509430" y="123173"/>
                  </a:lnTo>
                  <a:lnTo>
                    <a:pt x="1469817" y="102579"/>
                  </a:lnTo>
                  <a:lnTo>
                    <a:pt x="1429250" y="83724"/>
                  </a:lnTo>
                  <a:lnTo>
                    <a:pt x="1387774" y="66654"/>
                  </a:lnTo>
                  <a:lnTo>
                    <a:pt x="1345435" y="51416"/>
                  </a:lnTo>
                  <a:lnTo>
                    <a:pt x="1302279" y="38057"/>
                  </a:lnTo>
                  <a:lnTo>
                    <a:pt x="1258350" y="26624"/>
                  </a:lnTo>
                  <a:lnTo>
                    <a:pt x="1213693" y="17165"/>
                  </a:lnTo>
                  <a:lnTo>
                    <a:pt x="1168355" y="9726"/>
                  </a:lnTo>
                  <a:lnTo>
                    <a:pt x="1122379" y="4354"/>
                  </a:lnTo>
                  <a:lnTo>
                    <a:pt x="1075812" y="1096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8600" y="1826007"/>
              <a:ext cx="2057400" cy="2130425"/>
            </a:xfrm>
            <a:custGeom>
              <a:avLst/>
              <a:gdLst/>
              <a:ahLst/>
              <a:cxnLst/>
              <a:rect l="l" t="t" r="r" b="b"/>
              <a:pathLst>
                <a:path w="2057400" h="2130425">
                  <a:moveTo>
                    <a:pt x="0" y="1065149"/>
                  </a:moveTo>
                  <a:lnTo>
                    <a:pt x="1057" y="1016392"/>
                  </a:lnTo>
                  <a:lnTo>
                    <a:pt x="4200" y="968198"/>
                  </a:lnTo>
                  <a:lnTo>
                    <a:pt x="9382" y="920614"/>
                  </a:lnTo>
                  <a:lnTo>
                    <a:pt x="16559" y="873687"/>
                  </a:lnTo>
                  <a:lnTo>
                    <a:pt x="25685" y="827463"/>
                  </a:lnTo>
                  <a:lnTo>
                    <a:pt x="36715" y="781990"/>
                  </a:lnTo>
                  <a:lnTo>
                    <a:pt x="49604" y="737315"/>
                  </a:lnTo>
                  <a:lnTo>
                    <a:pt x="64306" y="693484"/>
                  </a:lnTo>
                  <a:lnTo>
                    <a:pt x="80777" y="650545"/>
                  </a:lnTo>
                  <a:lnTo>
                    <a:pt x="98972" y="608545"/>
                  </a:lnTo>
                  <a:lnTo>
                    <a:pt x="118844" y="567530"/>
                  </a:lnTo>
                  <a:lnTo>
                    <a:pt x="140349" y="527548"/>
                  </a:lnTo>
                  <a:lnTo>
                    <a:pt x="163441" y="488646"/>
                  </a:lnTo>
                  <a:lnTo>
                    <a:pt x="188076" y="450870"/>
                  </a:lnTo>
                  <a:lnTo>
                    <a:pt x="214207" y="414268"/>
                  </a:lnTo>
                  <a:lnTo>
                    <a:pt x="241791" y="378887"/>
                  </a:lnTo>
                  <a:lnTo>
                    <a:pt x="270781" y="344774"/>
                  </a:lnTo>
                  <a:lnTo>
                    <a:pt x="301132" y="311975"/>
                  </a:lnTo>
                  <a:lnTo>
                    <a:pt x="332800" y="280538"/>
                  </a:lnTo>
                  <a:lnTo>
                    <a:pt x="365739" y="250510"/>
                  </a:lnTo>
                  <a:lnTo>
                    <a:pt x="399903" y="221937"/>
                  </a:lnTo>
                  <a:lnTo>
                    <a:pt x="435248" y="194867"/>
                  </a:lnTo>
                  <a:lnTo>
                    <a:pt x="471728" y="169347"/>
                  </a:lnTo>
                  <a:lnTo>
                    <a:pt x="509298" y="145424"/>
                  </a:lnTo>
                  <a:lnTo>
                    <a:pt x="547913" y="123144"/>
                  </a:lnTo>
                  <a:lnTo>
                    <a:pt x="587527" y="102555"/>
                  </a:lnTo>
                  <a:lnTo>
                    <a:pt x="628096" y="83704"/>
                  </a:lnTo>
                  <a:lnTo>
                    <a:pt x="669574" y="66638"/>
                  </a:lnTo>
                  <a:lnTo>
                    <a:pt x="711916" y="51404"/>
                  </a:lnTo>
                  <a:lnTo>
                    <a:pt x="755076" y="38048"/>
                  </a:lnTo>
                  <a:lnTo>
                    <a:pt x="799010" y="26618"/>
                  </a:lnTo>
                  <a:lnTo>
                    <a:pt x="843673" y="17161"/>
                  </a:lnTo>
                  <a:lnTo>
                    <a:pt x="889018" y="9723"/>
                  </a:lnTo>
                  <a:lnTo>
                    <a:pt x="935001" y="4352"/>
                  </a:lnTo>
                  <a:lnTo>
                    <a:pt x="981577" y="1096"/>
                  </a:lnTo>
                  <a:lnTo>
                    <a:pt x="1028700" y="0"/>
                  </a:lnTo>
                  <a:lnTo>
                    <a:pt x="1075812" y="1096"/>
                  </a:lnTo>
                  <a:lnTo>
                    <a:pt x="1122379" y="4352"/>
                  </a:lnTo>
                  <a:lnTo>
                    <a:pt x="1168355" y="9723"/>
                  </a:lnTo>
                  <a:lnTo>
                    <a:pt x="1213693" y="17161"/>
                  </a:lnTo>
                  <a:lnTo>
                    <a:pt x="1258350" y="26618"/>
                  </a:lnTo>
                  <a:lnTo>
                    <a:pt x="1302279" y="38048"/>
                  </a:lnTo>
                  <a:lnTo>
                    <a:pt x="1345435" y="51404"/>
                  </a:lnTo>
                  <a:lnTo>
                    <a:pt x="1387774" y="66638"/>
                  </a:lnTo>
                  <a:lnTo>
                    <a:pt x="1429250" y="83704"/>
                  </a:lnTo>
                  <a:lnTo>
                    <a:pt x="1469817" y="102555"/>
                  </a:lnTo>
                  <a:lnTo>
                    <a:pt x="1509430" y="123144"/>
                  </a:lnTo>
                  <a:lnTo>
                    <a:pt x="1548045" y="145424"/>
                  </a:lnTo>
                  <a:lnTo>
                    <a:pt x="1585615" y="169347"/>
                  </a:lnTo>
                  <a:lnTo>
                    <a:pt x="1622096" y="194867"/>
                  </a:lnTo>
                  <a:lnTo>
                    <a:pt x="1657442" y="221937"/>
                  </a:lnTo>
                  <a:lnTo>
                    <a:pt x="1691608" y="250510"/>
                  </a:lnTo>
                  <a:lnTo>
                    <a:pt x="1724549" y="280538"/>
                  </a:lnTo>
                  <a:lnTo>
                    <a:pt x="1756219" y="311975"/>
                  </a:lnTo>
                  <a:lnTo>
                    <a:pt x="1786573" y="344774"/>
                  </a:lnTo>
                  <a:lnTo>
                    <a:pt x="1815566" y="378887"/>
                  </a:lnTo>
                  <a:lnTo>
                    <a:pt x="1843153" y="414268"/>
                  </a:lnTo>
                  <a:lnTo>
                    <a:pt x="1869288" y="450870"/>
                  </a:lnTo>
                  <a:lnTo>
                    <a:pt x="1893926" y="488646"/>
                  </a:lnTo>
                  <a:lnTo>
                    <a:pt x="1917022" y="527548"/>
                  </a:lnTo>
                  <a:lnTo>
                    <a:pt x="1938531" y="567530"/>
                  </a:lnTo>
                  <a:lnTo>
                    <a:pt x="1958406" y="608545"/>
                  </a:lnTo>
                  <a:lnTo>
                    <a:pt x="1976604" y="650545"/>
                  </a:lnTo>
                  <a:lnTo>
                    <a:pt x="1993078" y="693484"/>
                  </a:lnTo>
                  <a:lnTo>
                    <a:pt x="2007784" y="737315"/>
                  </a:lnTo>
                  <a:lnTo>
                    <a:pt x="2020675" y="781990"/>
                  </a:lnTo>
                  <a:lnTo>
                    <a:pt x="2031708" y="827463"/>
                  </a:lnTo>
                  <a:lnTo>
                    <a:pt x="2040836" y="873687"/>
                  </a:lnTo>
                  <a:lnTo>
                    <a:pt x="2048015" y="920614"/>
                  </a:lnTo>
                  <a:lnTo>
                    <a:pt x="2053198" y="968198"/>
                  </a:lnTo>
                  <a:lnTo>
                    <a:pt x="2056342" y="1016392"/>
                  </a:lnTo>
                  <a:lnTo>
                    <a:pt x="2057400" y="1065149"/>
                  </a:lnTo>
                  <a:lnTo>
                    <a:pt x="2056342" y="1113905"/>
                  </a:lnTo>
                  <a:lnTo>
                    <a:pt x="2053198" y="1162099"/>
                  </a:lnTo>
                  <a:lnTo>
                    <a:pt x="2048015" y="1209683"/>
                  </a:lnTo>
                  <a:lnTo>
                    <a:pt x="2040836" y="1256610"/>
                  </a:lnTo>
                  <a:lnTo>
                    <a:pt x="2031708" y="1302834"/>
                  </a:lnTo>
                  <a:lnTo>
                    <a:pt x="2020675" y="1348307"/>
                  </a:lnTo>
                  <a:lnTo>
                    <a:pt x="2007784" y="1392982"/>
                  </a:lnTo>
                  <a:lnTo>
                    <a:pt x="1993078" y="1436813"/>
                  </a:lnTo>
                  <a:lnTo>
                    <a:pt x="1976604" y="1479752"/>
                  </a:lnTo>
                  <a:lnTo>
                    <a:pt x="1958406" y="1521752"/>
                  </a:lnTo>
                  <a:lnTo>
                    <a:pt x="1938531" y="1562767"/>
                  </a:lnTo>
                  <a:lnTo>
                    <a:pt x="1917022" y="1602749"/>
                  </a:lnTo>
                  <a:lnTo>
                    <a:pt x="1893926" y="1641651"/>
                  </a:lnTo>
                  <a:lnTo>
                    <a:pt x="1869288" y="1679427"/>
                  </a:lnTo>
                  <a:lnTo>
                    <a:pt x="1843153" y="1716029"/>
                  </a:lnTo>
                  <a:lnTo>
                    <a:pt x="1815566" y="1751410"/>
                  </a:lnTo>
                  <a:lnTo>
                    <a:pt x="1786573" y="1785523"/>
                  </a:lnTo>
                  <a:lnTo>
                    <a:pt x="1756219" y="1818322"/>
                  </a:lnTo>
                  <a:lnTo>
                    <a:pt x="1724549" y="1849759"/>
                  </a:lnTo>
                  <a:lnTo>
                    <a:pt x="1691608" y="1879787"/>
                  </a:lnTo>
                  <a:lnTo>
                    <a:pt x="1657442" y="1908360"/>
                  </a:lnTo>
                  <a:lnTo>
                    <a:pt x="1622096" y="1935430"/>
                  </a:lnTo>
                  <a:lnTo>
                    <a:pt x="1585615" y="1960950"/>
                  </a:lnTo>
                  <a:lnTo>
                    <a:pt x="1548045" y="1984873"/>
                  </a:lnTo>
                  <a:lnTo>
                    <a:pt x="1509430" y="2007153"/>
                  </a:lnTo>
                  <a:lnTo>
                    <a:pt x="1469817" y="2027742"/>
                  </a:lnTo>
                  <a:lnTo>
                    <a:pt x="1429250" y="2046593"/>
                  </a:lnTo>
                  <a:lnTo>
                    <a:pt x="1387774" y="2063659"/>
                  </a:lnTo>
                  <a:lnTo>
                    <a:pt x="1345435" y="2078893"/>
                  </a:lnTo>
                  <a:lnTo>
                    <a:pt x="1302279" y="2092249"/>
                  </a:lnTo>
                  <a:lnTo>
                    <a:pt x="1258350" y="2103679"/>
                  </a:lnTo>
                  <a:lnTo>
                    <a:pt x="1213693" y="2113136"/>
                  </a:lnTo>
                  <a:lnTo>
                    <a:pt x="1168355" y="2120574"/>
                  </a:lnTo>
                  <a:lnTo>
                    <a:pt x="1122379" y="2125945"/>
                  </a:lnTo>
                  <a:lnTo>
                    <a:pt x="1075812" y="2129201"/>
                  </a:lnTo>
                  <a:lnTo>
                    <a:pt x="1028700" y="2130298"/>
                  </a:lnTo>
                  <a:lnTo>
                    <a:pt x="981577" y="2129201"/>
                  </a:lnTo>
                  <a:lnTo>
                    <a:pt x="935001" y="2125945"/>
                  </a:lnTo>
                  <a:lnTo>
                    <a:pt x="889018" y="2120574"/>
                  </a:lnTo>
                  <a:lnTo>
                    <a:pt x="843673" y="2113136"/>
                  </a:lnTo>
                  <a:lnTo>
                    <a:pt x="799010" y="2103679"/>
                  </a:lnTo>
                  <a:lnTo>
                    <a:pt x="755076" y="2092249"/>
                  </a:lnTo>
                  <a:lnTo>
                    <a:pt x="711916" y="2078893"/>
                  </a:lnTo>
                  <a:lnTo>
                    <a:pt x="669574" y="2063659"/>
                  </a:lnTo>
                  <a:lnTo>
                    <a:pt x="628096" y="2046593"/>
                  </a:lnTo>
                  <a:lnTo>
                    <a:pt x="587527" y="2027742"/>
                  </a:lnTo>
                  <a:lnTo>
                    <a:pt x="547913" y="2007153"/>
                  </a:lnTo>
                  <a:lnTo>
                    <a:pt x="509298" y="1984873"/>
                  </a:lnTo>
                  <a:lnTo>
                    <a:pt x="471728" y="1960950"/>
                  </a:lnTo>
                  <a:lnTo>
                    <a:pt x="435248" y="1935430"/>
                  </a:lnTo>
                  <a:lnTo>
                    <a:pt x="399903" y="1908360"/>
                  </a:lnTo>
                  <a:lnTo>
                    <a:pt x="365739" y="1879787"/>
                  </a:lnTo>
                  <a:lnTo>
                    <a:pt x="332800" y="1849759"/>
                  </a:lnTo>
                  <a:lnTo>
                    <a:pt x="301132" y="1818322"/>
                  </a:lnTo>
                  <a:lnTo>
                    <a:pt x="270781" y="1785523"/>
                  </a:lnTo>
                  <a:lnTo>
                    <a:pt x="241791" y="1751410"/>
                  </a:lnTo>
                  <a:lnTo>
                    <a:pt x="214207" y="1716029"/>
                  </a:lnTo>
                  <a:lnTo>
                    <a:pt x="188076" y="1679427"/>
                  </a:lnTo>
                  <a:lnTo>
                    <a:pt x="163441" y="1641651"/>
                  </a:lnTo>
                  <a:lnTo>
                    <a:pt x="140349" y="1602749"/>
                  </a:lnTo>
                  <a:lnTo>
                    <a:pt x="118844" y="1562767"/>
                  </a:lnTo>
                  <a:lnTo>
                    <a:pt x="98972" y="1521752"/>
                  </a:lnTo>
                  <a:lnTo>
                    <a:pt x="80777" y="1479752"/>
                  </a:lnTo>
                  <a:lnTo>
                    <a:pt x="64306" y="1436813"/>
                  </a:lnTo>
                  <a:lnTo>
                    <a:pt x="49604" y="1392982"/>
                  </a:lnTo>
                  <a:lnTo>
                    <a:pt x="36715" y="1348307"/>
                  </a:lnTo>
                  <a:lnTo>
                    <a:pt x="25685" y="1302834"/>
                  </a:lnTo>
                  <a:lnTo>
                    <a:pt x="16559" y="1256610"/>
                  </a:lnTo>
                  <a:lnTo>
                    <a:pt x="9382" y="1209683"/>
                  </a:lnTo>
                  <a:lnTo>
                    <a:pt x="4200" y="1162099"/>
                  </a:lnTo>
                  <a:lnTo>
                    <a:pt x="1057" y="1113905"/>
                  </a:lnTo>
                  <a:lnTo>
                    <a:pt x="0" y="1065149"/>
                  </a:lnTo>
                </a:path>
              </a:pathLst>
            </a:custGeom>
            <a:ln w="2578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022096" y="2131567"/>
            <a:ext cx="542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MV Boli"/>
                <a:cs typeface="MV Boli"/>
              </a:rPr>
              <a:t>Cool!</a:t>
            </a:r>
            <a:endParaRPr sz="1800">
              <a:latin typeface="MV Boli"/>
              <a:cs typeface="MV Bol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1344" y="2680208"/>
            <a:ext cx="13874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MV Boli"/>
                <a:cs typeface="MV Boli"/>
              </a:rPr>
              <a:t>They</a:t>
            </a:r>
            <a:r>
              <a:rPr sz="1800" i="1" spc="-20" dirty="0">
                <a:latin typeface="MV Boli"/>
                <a:cs typeface="MV Boli"/>
              </a:rPr>
              <a:t> </a:t>
            </a:r>
            <a:r>
              <a:rPr sz="1800" i="1" dirty="0">
                <a:latin typeface="MV Boli"/>
                <a:cs typeface="MV Boli"/>
              </a:rPr>
              <a:t>all</a:t>
            </a:r>
            <a:r>
              <a:rPr sz="1800" i="1" spc="-25" dirty="0">
                <a:latin typeface="MV Boli"/>
                <a:cs typeface="MV Boli"/>
              </a:rPr>
              <a:t> </a:t>
            </a:r>
            <a:r>
              <a:rPr sz="1800" i="1" spc="-20" dirty="0">
                <a:latin typeface="MV Boli"/>
                <a:cs typeface="MV Boli"/>
              </a:rPr>
              <a:t>look </a:t>
            </a:r>
            <a:r>
              <a:rPr sz="1800" i="1" dirty="0">
                <a:latin typeface="MV Boli"/>
                <a:cs typeface="MV Boli"/>
              </a:rPr>
              <a:t>like</a:t>
            </a:r>
            <a:r>
              <a:rPr sz="1800" i="1" spc="-35" dirty="0">
                <a:latin typeface="MV Boli"/>
                <a:cs typeface="MV Boli"/>
              </a:rPr>
              <a:t> </a:t>
            </a:r>
            <a:r>
              <a:rPr sz="1800" i="1" spc="-20" dirty="0">
                <a:latin typeface="MV Boli"/>
                <a:cs typeface="MV Boli"/>
              </a:rPr>
              <a:t>ants </a:t>
            </a:r>
            <a:r>
              <a:rPr sz="1800" i="1" dirty="0">
                <a:latin typeface="MV Boli"/>
                <a:cs typeface="MV Boli"/>
              </a:rPr>
              <a:t>from</a:t>
            </a:r>
            <a:r>
              <a:rPr sz="1800" i="1" spc="-10" dirty="0">
                <a:latin typeface="MV Boli"/>
                <a:cs typeface="MV Boli"/>
              </a:rPr>
              <a:t> </a:t>
            </a:r>
            <a:r>
              <a:rPr sz="1800" i="1" spc="-25" dirty="0">
                <a:latin typeface="MV Boli"/>
                <a:cs typeface="MV Boli"/>
              </a:rPr>
              <a:t>up </a:t>
            </a:r>
            <a:r>
              <a:rPr sz="1800" i="1" spc="-10" dirty="0">
                <a:latin typeface="MV Boli"/>
                <a:cs typeface="MV Boli"/>
              </a:rPr>
              <a:t>here!</a:t>
            </a:r>
            <a:endParaRPr sz="1800">
              <a:latin typeface="MV Boli"/>
              <a:cs typeface="MV Bol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05600" y="3355847"/>
            <a:ext cx="2286000" cy="1199515"/>
          </a:xfrm>
          <a:prstGeom prst="rect">
            <a:avLst/>
          </a:prstGeom>
          <a:solidFill>
            <a:srgbClr val="FFFFFF"/>
          </a:solidFill>
          <a:ln w="9017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0805" marR="551815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latin typeface="Comic Sans MS"/>
                <a:cs typeface="Comic Sans MS"/>
              </a:rPr>
              <a:t>The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High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Court </a:t>
            </a:r>
            <a:r>
              <a:rPr sz="1800" dirty="0">
                <a:latin typeface="Comic Sans MS"/>
                <a:cs typeface="Comic Sans MS"/>
              </a:rPr>
              <a:t>Position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Every </a:t>
            </a:r>
            <a:r>
              <a:rPr sz="1800" dirty="0">
                <a:latin typeface="Comic Sans MS"/>
                <a:cs typeface="Comic Sans MS"/>
              </a:rPr>
              <a:t>Judge</a:t>
            </a:r>
            <a:r>
              <a:rPr sz="1800" spc="-5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Really </a:t>
            </a:r>
            <a:r>
              <a:rPr sz="1800" dirty="0">
                <a:latin typeface="Comic Sans MS"/>
                <a:cs typeface="Comic Sans MS"/>
              </a:rPr>
              <a:t>Aspires</a:t>
            </a:r>
            <a:r>
              <a:rPr sz="1800" spc="-25" dirty="0">
                <a:latin typeface="Comic Sans MS"/>
                <a:cs typeface="Comic Sans MS"/>
              </a:rPr>
              <a:t> to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61659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2823" rIns="0" bIns="0" rtlCol="0">
            <a:spAutoFit/>
          </a:bodyPr>
          <a:lstStyle/>
          <a:p>
            <a:pPr marL="1450975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Verdana"/>
                <a:cs typeface="Verdana"/>
              </a:rPr>
              <a:t>Cause</a:t>
            </a:r>
            <a:r>
              <a:rPr sz="3200" b="1" spc="-25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Of</a:t>
            </a:r>
            <a:r>
              <a:rPr sz="3200" b="1" spc="1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The</a:t>
            </a:r>
            <a:r>
              <a:rPr sz="3200" b="1" spc="-15" dirty="0">
                <a:latin typeface="Verdana"/>
                <a:cs typeface="Verdana"/>
              </a:rPr>
              <a:t> </a:t>
            </a:r>
            <a:r>
              <a:rPr sz="3200" b="1" spc="-10" dirty="0">
                <a:latin typeface="Verdana"/>
                <a:cs typeface="Verdana"/>
              </a:rPr>
              <a:t>Problem</a:t>
            </a:r>
            <a:r>
              <a:rPr sz="2900" b="1" spc="-10" dirty="0">
                <a:latin typeface="Verdana"/>
                <a:cs typeface="Verdana"/>
              </a:rPr>
              <a:t>.</a:t>
            </a:r>
            <a:endParaRPr sz="29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5541" y="2331211"/>
            <a:ext cx="737997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“The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problem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as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often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as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not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	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un</a:t>
            </a:r>
            <a:r>
              <a:rPr sz="3000" b="1" u="none" dirty="0">
                <a:latin typeface="Verdana"/>
                <a:cs typeface="Verdana"/>
              </a:rPr>
              <a:t>awareness</a:t>
            </a:r>
            <a:r>
              <a:rPr sz="3000" b="1" u="none" spc="-50" dirty="0">
                <a:latin typeface="Verdana"/>
                <a:cs typeface="Verdana"/>
              </a:rPr>
              <a:t> </a:t>
            </a:r>
            <a:r>
              <a:rPr sz="3000" u="none" dirty="0">
                <a:latin typeface="Verdana"/>
                <a:cs typeface="Verdana"/>
              </a:rPr>
              <a:t>that</a:t>
            </a:r>
            <a:r>
              <a:rPr sz="3000" u="none" spc="-40" dirty="0">
                <a:latin typeface="Verdana"/>
                <a:cs typeface="Verdana"/>
              </a:rPr>
              <a:t> </a:t>
            </a:r>
            <a:r>
              <a:rPr sz="3000" u="none" dirty="0">
                <a:latin typeface="Verdana"/>
                <a:cs typeface="Verdana"/>
              </a:rPr>
              <a:t>the</a:t>
            </a:r>
            <a:r>
              <a:rPr sz="3000" u="none" spc="-50" dirty="0">
                <a:latin typeface="Verdana"/>
                <a:cs typeface="Verdana"/>
              </a:rPr>
              <a:t> </a:t>
            </a:r>
            <a:r>
              <a:rPr sz="3000" u="none" spc="-10" dirty="0">
                <a:latin typeface="Verdana"/>
                <a:cs typeface="Verdana"/>
              </a:rPr>
              <a:t>legislative 	</a:t>
            </a:r>
            <a:r>
              <a:rPr sz="3000" u="none" dirty="0">
                <a:latin typeface="Verdana"/>
                <a:cs typeface="Verdana"/>
              </a:rPr>
              <a:t>branch</a:t>
            </a:r>
            <a:r>
              <a:rPr sz="3000" u="none" spc="-70" dirty="0">
                <a:latin typeface="Verdana"/>
                <a:cs typeface="Verdana"/>
              </a:rPr>
              <a:t> </a:t>
            </a:r>
            <a:r>
              <a:rPr sz="3000" u="none" dirty="0">
                <a:latin typeface="Verdana"/>
                <a:cs typeface="Verdana"/>
              </a:rPr>
              <a:t>and</a:t>
            </a:r>
            <a:r>
              <a:rPr sz="3000" u="none" spc="-60" dirty="0">
                <a:latin typeface="Verdana"/>
                <a:cs typeface="Verdana"/>
              </a:rPr>
              <a:t> </a:t>
            </a:r>
            <a:r>
              <a:rPr sz="3000" u="none" dirty="0">
                <a:latin typeface="Verdana"/>
                <a:cs typeface="Verdana"/>
              </a:rPr>
              <a:t>the</a:t>
            </a:r>
            <a:r>
              <a:rPr sz="3000" u="none" spc="-65" dirty="0">
                <a:latin typeface="Verdana"/>
                <a:cs typeface="Verdana"/>
              </a:rPr>
              <a:t> </a:t>
            </a:r>
            <a:r>
              <a:rPr sz="3000" u="none" dirty="0">
                <a:latin typeface="Verdana"/>
                <a:cs typeface="Verdana"/>
              </a:rPr>
              <a:t>judicial</a:t>
            </a:r>
            <a:r>
              <a:rPr sz="3000" u="none" spc="-60" dirty="0">
                <a:latin typeface="Verdana"/>
                <a:cs typeface="Verdana"/>
              </a:rPr>
              <a:t> </a:t>
            </a:r>
            <a:r>
              <a:rPr sz="3000" u="none" dirty="0">
                <a:latin typeface="Verdana"/>
                <a:cs typeface="Verdana"/>
              </a:rPr>
              <a:t>branch</a:t>
            </a:r>
            <a:r>
              <a:rPr sz="3000" u="none" spc="-65" dirty="0">
                <a:latin typeface="Verdana"/>
                <a:cs typeface="Verdana"/>
              </a:rPr>
              <a:t> </a:t>
            </a:r>
            <a:r>
              <a:rPr sz="3000" u="none" spc="-20" dirty="0">
                <a:latin typeface="Verdana"/>
                <a:cs typeface="Verdana"/>
              </a:rPr>
              <a:t>have 	</a:t>
            </a:r>
            <a:r>
              <a:rPr sz="3000" b="1" u="none" dirty="0">
                <a:latin typeface="Verdana"/>
                <a:cs typeface="Verdana"/>
              </a:rPr>
              <a:t>of</a:t>
            </a:r>
            <a:r>
              <a:rPr sz="3000" b="1" u="none" spc="-20" dirty="0">
                <a:latin typeface="Verdana"/>
                <a:cs typeface="Verdana"/>
              </a:rPr>
              <a:t> </a:t>
            </a:r>
            <a:r>
              <a:rPr sz="3000" b="1" u="none" dirty="0">
                <a:latin typeface="Verdana"/>
                <a:cs typeface="Verdana"/>
              </a:rPr>
              <a:t>each</a:t>
            </a:r>
            <a:r>
              <a:rPr sz="3000" b="1" u="none" spc="-10" dirty="0">
                <a:latin typeface="Verdana"/>
                <a:cs typeface="Verdana"/>
              </a:rPr>
              <a:t> </a:t>
            </a:r>
            <a:r>
              <a:rPr sz="3000" b="1" u="none" dirty="0">
                <a:latin typeface="Verdana"/>
                <a:cs typeface="Verdana"/>
              </a:rPr>
              <a:t>other's</a:t>
            </a:r>
            <a:r>
              <a:rPr sz="3000" b="1" u="none" spc="-15" dirty="0">
                <a:latin typeface="Verdana"/>
                <a:cs typeface="Verdana"/>
              </a:rPr>
              <a:t> </a:t>
            </a:r>
            <a:r>
              <a:rPr sz="3000" b="1" u="none" dirty="0">
                <a:latin typeface="Verdana"/>
                <a:cs typeface="Verdana"/>
              </a:rPr>
              <a:t>game</a:t>
            </a:r>
            <a:r>
              <a:rPr sz="3000" b="1" u="none" spc="-25" dirty="0">
                <a:latin typeface="Verdana"/>
                <a:cs typeface="Verdana"/>
              </a:rPr>
              <a:t> </a:t>
            </a:r>
            <a:r>
              <a:rPr sz="3000" b="1" u="none" spc="-10" dirty="0">
                <a:latin typeface="Verdana"/>
                <a:cs typeface="Verdana"/>
              </a:rPr>
              <a:t>rules</a:t>
            </a:r>
            <a:r>
              <a:rPr sz="3000" u="none" spc="-10" dirty="0">
                <a:latin typeface="Verdana"/>
                <a:cs typeface="Verdana"/>
              </a:rPr>
              <a:t>.”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03013" y="5060822"/>
            <a:ext cx="29876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Verdana"/>
                <a:cs typeface="Verdana"/>
              </a:rPr>
              <a:t>ABNER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MIKVA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Former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Congressman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and </a:t>
            </a:r>
            <a:r>
              <a:rPr sz="1800" dirty="0">
                <a:latin typeface="Verdana"/>
                <a:cs typeface="Verdana"/>
              </a:rPr>
              <a:t>Federal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Judge.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bdbaf7-2d0d-4b1f-b814-4258303ee3ed">
      <Terms xmlns="http://schemas.microsoft.com/office/infopath/2007/PartnerControls"/>
    </lcf76f155ced4ddcb4097134ff3c332f>
    <TaxCatchAll xmlns="5ad6549c-f0fa-4c5d-951a-69c77a6a448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A4B3C4F104F647BA5B1AAB8EB73940" ma:contentTypeVersion="23" ma:contentTypeDescription="Create a new document." ma:contentTypeScope="" ma:versionID="1868ddbc65049eef7880d442bde49b55">
  <xsd:schema xmlns:xsd="http://www.w3.org/2001/XMLSchema" xmlns:xs="http://www.w3.org/2001/XMLSchema" xmlns:p="http://schemas.microsoft.com/office/2006/metadata/properties" xmlns:ns2="a4bdbaf7-2d0d-4b1f-b814-4258303ee3ed" xmlns:ns3="5ad6549c-f0fa-4c5d-951a-69c77a6a448d" targetNamespace="http://schemas.microsoft.com/office/2006/metadata/properties" ma:root="true" ma:fieldsID="ddb787ed48f96c442c8a586a8a85ebd6" ns2:_="" ns3:_="">
    <xsd:import namespace="a4bdbaf7-2d0d-4b1f-b814-4258303ee3ed"/>
    <xsd:import namespace="5ad6549c-f0fa-4c5d-951a-69c77a6a44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dbaf7-2d0d-4b1f-b814-4258303ee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aaf7f2b-b38b-4235-a4c5-719a9f729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d6549c-f0fa-4c5d-951a-69c77a6a448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3767898-b4c5-4878-9445-5b765015d4c1}" ma:internalName="TaxCatchAll" ma:showField="CatchAllData" ma:web="5ad6549c-f0fa-4c5d-951a-69c77a6a44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094258-9250-4E48-9E85-1EF8ACA56113}">
  <ds:schemaRefs>
    <ds:schemaRef ds:uri="a4bdbaf7-2d0d-4b1f-b814-4258303ee3ed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5ad6549c-f0fa-4c5d-951a-69c77a6a448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5381BFB-ECF2-487D-83E2-A6ECFB093F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bdbaf7-2d0d-4b1f-b814-4258303ee3ed"/>
    <ds:schemaRef ds:uri="5ad6549c-f0fa-4c5d-951a-69c77a6a44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4C2307-DDCC-4491-AD9E-2A6FDD49F5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2113</Words>
  <Application>Microsoft Office PowerPoint</Application>
  <PresentationFormat>Custom</PresentationFormat>
  <Paragraphs>195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Legislation and the Judiciary: How Courts Interpret The Law.</vt:lpstr>
      <vt:lpstr>PowerPoint Presentation</vt:lpstr>
      <vt:lpstr>Goals of Presentation</vt:lpstr>
      <vt:lpstr>Result -</vt:lpstr>
      <vt:lpstr>Query</vt:lpstr>
      <vt:lpstr>Hmm. What are you?</vt:lpstr>
      <vt:lpstr>A Judge’s View</vt:lpstr>
      <vt:lpstr>How Legislators Think Judges View Themselves?</vt:lpstr>
      <vt:lpstr>Cause Of The Problem.</vt:lpstr>
      <vt:lpstr>QUIZ</vt:lpstr>
      <vt:lpstr>PowerPoint Presentation</vt:lpstr>
      <vt:lpstr>Timelines for Court Appeals</vt:lpstr>
      <vt:lpstr>STATUTE</vt:lpstr>
      <vt:lpstr>STATUTE</vt:lpstr>
      <vt:lpstr>STATUTE</vt:lpstr>
      <vt:lpstr>Statutory Interpretation</vt:lpstr>
      <vt:lpstr>Interpretation Problems</vt:lpstr>
      <vt:lpstr>Case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Query</vt:lpstr>
      <vt:lpstr>slatu</vt:lpstr>
      <vt:lpstr>slatu</vt:lpstr>
      <vt:lpstr>PowerPoint Presentation</vt:lpstr>
      <vt:lpstr>PowerPoint Presentation</vt:lpstr>
      <vt:lpstr>Sources of Law Hierarchical order</vt:lpstr>
      <vt:lpstr>Institutional Differences</vt:lpstr>
      <vt:lpstr>Institutional Differences</vt:lpstr>
      <vt:lpstr>Institutional Differences</vt:lpstr>
      <vt:lpstr>Institutional Differences</vt:lpstr>
      <vt:lpstr>PowerPoint Presentation</vt:lpstr>
      <vt:lpstr>PowerPoint Presentation</vt:lpstr>
      <vt:lpstr>PowerPoint Presentation</vt:lpstr>
      <vt:lpstr>PowerPoint Presentation</vt:lpstr>
      <vt:lpstr>slatu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Possible Way to Clarify Sec. 29.</vt:lpstr>
      <vt:lpstr>PowerPoint Presentation</vt:lpstr>
      <vt:lpstr>PowerPoint Presentation</vt:lpstr>
      <vt:lpstr>PowerPoint Presentation</vt:lpstr>
      <vt:lpstr>IDEAS FOR CONSIDERATION</vt:lpstr>
      <vt:lpstr>Goals of Presentation</vt:lpstr>
      <vt:lpstr>Legislation and the Judiciary: How Courts Interpret The Law.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Legislators Should Know About How Courts Interpret Law.</dc:title>
  <dc:creator>Adam Diersing</dc:creator>
  <cp:lastModifiedBy>Adam Diersing</cp:lastModifiedBy>
  <cp:revision>3</cp:revision>
  <dcterms:created xsi:type="dcterms:W3CDTF">2026-07-15T02:12:37Z</dcterms:created>
  <dcterms:modified xsi:type="dcterms:W3CDTF">2026-07-15T02:13:58Z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2026-06-30T00:00:00Z</vt:filetime>
  </property>
  <property fmtid="{D5CDD505-2E9C-101B-9397-08002B2CF9AE}" pid="3" name="Creator">
    <vt:lpwstr>Power PDF Create</vt:lpwstr>
  </property>
  <property fmtid="{D5CDD505-2E9C-101B-9397-08002B2CF9AE}" pid="4" name="LastSaved">
    <vt:filetime>2026-07-15T00:00:00Z</vt:filetime>
  </property>
  <property fmtid="{D5CDD505-2E9C-101B-9397-08002B2CF9AE}" pid="5" name="Producer">
    <vt:lpwstr>Power PDF Create</vt:lpwstr>
  </property>
  <property fmtid="{D5CDD505-2E9C-101B-9397-08002B2CF9AE}" pid="6" name="ContentTypeId">
    <vt:lpwstr>0x010100E6A4B3C4F104F647BA5B1AAB8EB73940</vt:lpwstr>
  </property>
  <property fmtid="{D5CDD505-2E9C-101B-9397-08002B2CF9AE}" pid="7" name="MediaServiceImageTags">
    <vt:lpwstr/>
  </property>
</Properties>
</file>